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60" r:id="rId4"/>
    <p:sldId id="261" r:id="rId5"/>
    <p:sldId id="2146847826" r:id="rId6"/>
    <p:sldId id="2146847827" r:id="rId7"/>
    <p:sldId id="2146847829" r:id="rId8"/>
    <p:sldId id="2146847831" r:id="rId9"/>
    <p:sldId id="2146847833" r:id="rId10"/>
    <p:sldId id="2146847832" r:id="rId11"/>
    <p:sldId id="299" r:id="rId12"/>
    <p:sldId id="300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79"/>
    <a:srgbClr val="002F76"/>
    <a:srgbClr val="FCB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1068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CCDE4-1BFC-4EA1-A9E2-2A3F513E0C3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C7C91-438E-4B00-85DF-05954ADBD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0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40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0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14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4199-E249-4EDB-9255-17354C453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B5512-7497-4FA0-903C-1685129CA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F687-6CB4-491D-B6C7-B77A2597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9DAE1-7A9E-4F9D-B3A4-F91183E6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44AB1-0064-4029-957F-4C7A9FE30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2847-DC17-445D-A3E6-E439648F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E57A-D48C-41BD-A0C4-AC3C96DFE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91331-205D-4BE7-BED2-370B52EA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1B91-E00F-48BE-A2AD-CBECF02A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64B9D-272B-48D7-B713-5BB54C1C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5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77BD-1CEB-4CF4-A6FB-23573276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6E724-F436-4419-BA32-1AF03C52E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E246-08CC-4D87-8164-79DEE253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7545-CC7E-4119-98D5-60293414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28248-12C2-4D86-94E9-95F9B44C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15BD-37FF-423A-BD9C-C0A9B57B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F65C9-408F-444E-B5B9-970CE34B4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1C282-A0EE-4077-B7C7-6B5FC3BC4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E40D6-3B99-44A4-8EC5-A1ECC0B1A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6CA8D-6148-460A-8D4B-AD447557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4E049-7626-4809-BC0F-F878D87E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2CC7-63C5-446D-B0C0-009E26AF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186B4-4139-4777-9DD3-46373F8CC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36435-0AD3-45FD-A93E-0B6252501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90242-676A-43A5-B0FD-6D60096F5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8A35A9-81B0-4149-A575-199B1D149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CEE61D-D7B3-475B-8AAE-8B5AEF9C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5F8482-A785-4790-9988-E48028C0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6E6DF-92EE-4AB0-B935-22E3D00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3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23FC-13A9-4C87-8162-22134D9E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387C98-E5D9-4C03-9DD3-FB2D2619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86470-E27E-4AF9-A81E-9458DEFF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5C584-A96A-49D9-95CC-418C3253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4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E1561-DE74-43BA-85AF-86FD3F19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DF9C21-B1F9-4DC5-AA0F-032A2077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94949-C23E-45B9-AE67-E43F0103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A1B3-9E88-4A08-87C8-33EED8B0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8D134-2E02-4AC9-962D-DBEE65839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240EF-DC74-4214-A0BA-5A79E904B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0D007-FC0F-43ED-BF92-4B3CF842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EC107-E771-4EA1-84DC-79527A84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05ADA-ADA7-4E4C-BF3B-0AF63747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F3CC-2E00-4C88-A4B1-B61B8D41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C5D26-5D34-4DEB-9D41-278B349E2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7011-DBAE-4849-9DDB-2095FF8BF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4DFB6-30B7-4982-AB4E-294CDFDFA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C891C-D9FF-4051-97F8-1608E5E02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BBD28-63BE-415E-89D3-B812C527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F1FE-3513-45BA-9E4E-A25329B6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379D5-10B9-483C-BDC7-10A99B462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79E-085A-484D-8784-4E26A0E6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99C96-5257-437F-9A6D-623498D7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8C247-6E0A-40B2-8D53-73684FA5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2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EC649-F698-4CD7-84DB-D1526A695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BE384E-A407-4237-9369-03A5E83B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203B3-8347-453D-A024-8DB2939F7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0699-6F0A-4CA1-884F-CAA5E8AC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FDCD5-7B76-4001-9C32-3C2FFA4D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7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2025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70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2025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2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56E79-6040-47F4-A14F-D01FE0F1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FA95-1E21-4606-B479-460A5541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9396E-D650-46FE-8BCD-30F1C74B4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02F9-94FD-4F38-B8CC-3B6788F44DDD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8FBC-4414-499C-869B-E9FEC155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C551-46F0-4632-AE50-0206053DA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2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45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42.e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4.emf"/><Relationship Id="rId20" Type="http://schemas.openxmlformats.org/officeDocument/2006/relationships/image" Target="../media/image47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emf"/><Relationship Id="rId11" Type="http://schemas.openxmlformats.org/officeDocument/2006/relationships/package" Target="../embeddings/Microsoft_Word_Document.docx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41.emf"/><Relationship Id="rId19" Type="http://schemas.openxmlformats.org/officeDocument/2006/relationships/image" Target="../media/image46.png"/><Relationship Id="rId4" Type="http://schemas.openxmlformats.org/officeDocument/2006/relationships/image" Target="../media/image38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4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57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4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56.e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5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1.emf"/><Relationship Id="rId4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 FHD channel (live) noise FA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901219"/>
            <a:ext cx="3329353" cy="958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2025/08/19</a:t>
            </a: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5826"/>
              </p:ext>
            </p:extLst>
          </p:nvPr>
        </p:nvGraphicFramePr>
        <p:xfrm>
          <a:off x="174172" y="952285"/>
          <a:ext cx="11887200" cy="4705913"/>
        </p:xfrm>
        <a:graphic>
          <a:graphicData uri="http://schemas.openxmlformats.org/drawingml/2006/table">
            <a:tbl>
              <a:tblPr/>
              <a:tblGrid>
                <a:gridCol w="173581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10151390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37407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2025-May-24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side,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Location : SK networks warehouse, </a:t>
                      </a:r>
                      <a:r>
                        <a:rPr kumimoji="0" lang="en-US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Anseong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, Korea.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4624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1pc BFX-AT 100 have video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FHD (1920 x 1080, codecs: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H264 AVC/AAC) channel live suffers from image noise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81296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TBD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46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NG product have video 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FHD channel (live) image noise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: S/N range: 2149688001202503069476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  <a:tr h="646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much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/ 60.000 pcs ~ 0.00166% (Qty inspection lot 60k delivered on 2025.4)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011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106078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09022" y="839947"/>
            <a:ext cx="3254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Double check fail symptom: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400" y="1164907"/>
            <a:ext cx="4782392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product have customer account to play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“Live_0_1747981707_0.ts”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video in app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“MX player”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FHD (1920 x 1080, codecs: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H264 AVC/AAC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channel live suffers from image noise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C99E50-F3EC-44E1-911C-ECBE87A266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43992" y="5290986"/>
            <a:ext cx="10342668" cy="916847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NG product play video FHD channel (live) (</a:t>
            </a:r>
            <a:r>
              <a:rPr lang="en-US" sz="17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1920 x 1080, H264 AVC/AAC</a:t>
            </a: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 suffers from image noise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1DDAB7-A1EB-4316-BEA3-A26020942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9412" y="2885587"/>
            <a:ext cx="2954794" cy="161930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2BCA375-B400-4FB6-87AA-583FC792F2E3}"/>
              </a:ext>
            </a:extLst>
          </p:cNvPr>
          <p:cNvGrpSpPr/>
          <p:nvPr/>
        </p:nvGrpSpPr>
        <p:grpSpPr>
          <a:xfrm>
            <a:off x="5243251" y="1053241"/>
            <a:ext cx="6818120" cy="1606939"/>
            <a:chOff x="5836918" y="2498505"/>
            <a:chExt cx="6771197" cy="18622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F329A0-0CE6-474E-9648-7F64A443B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240" y="2498505"/>
              <a:ext cx="2194115" cy="13359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A7E1EC4-D2A3-48ED-BC11-4245B7948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1928" y="2511811"/>
              <a:ext cx="2194115" cy="132663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D6E72B-452C-4DFE-AA5A-4F883E899077}"/>
                </a:ext>
              </a:extLst>
            </p:cNvPr>
            <p:cNvGrpSpPr/>
            <p:nvPr/>
          </p:nvGrpSpPr>
          <p:grpSpPr>
            <a:xfrm>
              <a:off x="5836918" y="2498505"/>
              <a:ext cx="6771197" cy="1862276"/>
              <a:chOff x="5462770" y="1937925"/>
              <a:chExt cx="6771197" cy="186227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0645B06-8627-4B5A-AC3B-BE40DBE40F29}"/>
                  </a:ext>
                </a:extLst>
              </p:cNvPr>
              <p:cNvGrpSpPr/>
              <p:nvPr/>
            </p:nvGrpSpPr>
            <p:grpSpPr>
              <a:xfrm>
                <a:off x="5462770" y="3407852"/>
                <a:ext cx="6771197" cy="392349"/>
                <a:chOff x="5462770" y="3407852"/>
                <a:chExt cx="6771197" cy="392349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CEE31-F330-4AB1-92AC-51A46DAF6491}"/>
                    </a:ext>
                  </a:extLst>
                </p:cNvPr>
                <p:cNvSpPr txBox="1"/>
                <p:nvPr/>
              </p:nvSpPr>
              <p:spPr>
                <a:xfrm>
                  <a:off x="5462770" y="3407852"/>
                  <a:ext cx="3109943" cy="3923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FHD channel (live) image noise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F204F13-A89B-4647-8818-58CA54DE4D52}"/>
                    </a:ext>
                  </a:extLst>
                </p:cNvPr>
                <p:cNvSpPr txBox="1"/>
                <p:nvPr/>
              </p:nvSpPr>
              <p:spPr>
                <a:xfrm>
                  <a:off x="8975036" y="3445854"/>
                  <a:ext cx="325893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00B050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FHD channel (live) image OK</a:t>
                  </a:r>
                </a:p>
              </p:txBody>
            </p:sp>
          </p:grpSp>
          <p:sp>
            <p:nvSpPr>
              <p:cNvPr id="2" name="Rectangle 1"/>
              <p:cNvSpPr/>
              <p:nvPr/>
            </p:nvSpPr>
            <p:spPr>
              <a:xfrm flipV="1">
                <a:off x="6882995" y="1937925"/>
                <a:ext cx="1116175" cy="13359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21759BBB-F0AD-4A2D-ADD0-6C906C7A5081}"/>
              </a:ext>
            </a:extLst>
          </p:cNvPr>
          <p:cNvSpPr/>
          <p:nvPr/>
        </p:nvSpPr>
        <p:spPr>
          <a:xfrm>
            <a:off x="3263901" y="1911350"/>
            <a:ext cx="1314450" cy="24240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18F4CF-E62C-4284-B363-1403CF2DC8CC}"/>
              </a:ext>
            </a:extLst>
          </p:cNvPr>
          <p:cNvSpPr/>
          <p:nvPr/>
        </p:nvSpPr>
        <p:spPr>
          <a:xfrm>
            <a:off x="1524000" y="3727755"/>
            <a:ext cx="1213485" cy="2678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135C245A-8A7B-4783-9012-9C4F06481DF3}"/>
              </a:ext>
            </a:extLst>
          </p:cNvPr>
          <p:cNvCxnSpPr>
            <a:cxnSpLocks/>
            <a:stCxn id="35" idx="2"/>
            <a:endCxn id="36" idx="0"/>
          </p:cNvCxnSpPr>
          <p:nvPr/>
        </p:nvCxnSpPr>
        <p:spPr>
          <a:xfrm rot="5400000">
            <a:off x="2238935" y="2045563"/>
            <a:ext cx="1574001" cy="1790383"/>
          </a:xfrm>
          <a:prstGeom prst="bentConnector3">
            <a:avLst>
              <a:gd name="adj1" fmla="val 35945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8B59FC6-F969-4233-A455-C6ACE663CF66}"/>
              </a:ext>
            </a:extLst>
          </p:cNvPr>
          <p:cNvSpPr txBox="1"/>
          <p:nvPr/>
        </p:nvSpPr>
        <p:spPr>
          <a:xfrm>
            <a:off x="886281" y="106078"/>
            <a:ext cx="5109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Fail Symptom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7A4AFB-B712-47AB-BB1C-03CCF864B57B}"/>
              </a:ext>
            </a:extLst>
          </p:cNvPr>
          <p:cNvSpPr txBox="1"/>
          <p:nvPr/>
        </p:nvSpPr>
        <p:spPr>
          <a:xfrm>
            <a:off x="5617024" y="2901005"/>
            <a:ext cx="4455886" cy="15808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*FHD (1920x1080) channel live video with </a:t>
            </a:r>
            <a:r>
              <a:rPr lang="en-US" sz="1700" i="1" dirty="0">
                <a:latin typeface="Arial" panose="020B0604020202020204" pitchFamily="34" charset="0"/>
                <a:cs typeface="Arial" panose="020B0604020202020204" pitchFamily="34" charset="0"/>
              </a:rPr>
              <a:t>codecs: H.264 AVC/ACC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shows image noise issue (pink smearing) during playback. 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2DC0645C-BC38-4C85-A775-A9497E6B4B14}"/>
              </a:ext>
            </a:extLst>
          </p:cNvPr>
          <p:cNvCxnSpPr>
            <a:cxnSpLocks/>
            <a:stCxn id="36" idx="3"/>
            <a:endCxn id="3" idx="1"/>
          </p:cNvCxnSpPr>
          <p:nvPr/>
        </p:nvCxnSpPr>
        <p:spPr>
          <a:xfrm flipV="1">
            <a:off x="2737485" y="3691414"/>
            <a:ext cx="2879539" cy="170244"/>
          </a:xfrm>
          <a:prstGeom prst="bentConnector3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37724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8836" y="2646351"/>
            <a:ext cx="2629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Level data (FATP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838" y="812805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Level data (SMT)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962437"/>
              </p:ext>
            </p:extLst>
          </p:nvPr>
        </p:nvGraphicFramePr>
        <p:xfrm>
          <a:off x="608836" y="1262168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2931349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3009303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3254718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 LOADING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INSP-OUTSIDE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2025-03-14 16:25:11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20:44:18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22:02:13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451243"/>
              </p:ext>
            </p:extLst>
          </p:nvPr>
        </p:nvGraphicFramePr>
        <p:xfrm>
          <a:off x="608837" y="3095218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2149688001202503069476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effectLst/>
                        </a:rPr>
                        <a:t>UK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13:17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192930"/>
            <a:ext cx="10773263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PASSED normally SMT and FATP.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2025/03/26 2:45AM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8E5C00F-0BFC-4ED4-B788-49C846EDE8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821899"/>
              </p:ext>
            </p:extLst>
          </p:nvPr>
        </p:nvGraphicFramePr>
        <p:xfrm>
          <a:off x="4137547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6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7547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369EED7-7707-4BC7-ABD1-4B4D9D5615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586382"/>
              </p:ext>
            </p:extLst>
          </p:nvPr>
        </p:nvGraphicFramePr>
        <p:xfrm>
          <a:off x="5729788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7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9788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AF4597E-FDE3-4DC7-9666-709ADE100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10301"/>
              </p:ext>
            </p:extLst>
          </p:nvPr>
        </p:nvGraphicFramePr>
        <p:xfrm>
          <a:off x="7322029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22029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7DF2A2C-9EAC-4B49-8A75-C382C904FB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94036"/>
              </p:ext>
            </p:extLst>
          </p:nvPr>
        </p:nvGraphicFramePr>
        <p:xfrm>
          <a:off x="891427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1427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D4D20D03-EAB8-4473-A8B8-906934A1A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545945"/>
              </p:ext>
            </p:extLst>
          </p:nvPr>
        </p:nvGraphicFramePr>
        <p:xfrm>
          <a:off x="1050651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651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0075E64-9110-4606-86CE-C96B066D5BF3}"/>
              </a:ext>
            </a:extLst>
          </p:cNvPr>
          <p:cNvSpPr txBox="1"/>
          <p:nvPr/>
        </p:nvSpPr>
        <p:spPr>
          <a:xfrm>
            <a:off x="886281" y="106078"/>
            <a:ext cx="767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History Data Checking</a:t>
            </a:r>
          </a:p>
        </p:txBody>
      </p:sp>
    </p:spTree>
    <p:extLst>
      <p:ext uri="{BB962C8B-B14F-4D97-AF65-F5344CB8AC3E}">
        <p14:creationId xmlns:p14="http://schemas.microsoft.com/office/powerpoint/2010/main" val="2525893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3090A8-50BA-439E-B753-2794C6C924EB}"/>
              </a:ext>
            </a:extLst>
          </p:cNvPr>
          <p:cNvSpPr txBox="1"/>
          <p:nvPr/>
        </p:nvSpPr>
        <p:spPr>
          <a:xfrm>
            <a:off x="565480" y="694804"/>
            <a:ext cx="1795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VI checking: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70DC762-CD94-439E-8EEC-99BE2DEF1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7459"/>
              </p:ext>
            </p:extLst>
          </p:nvPr>
        </p:nvGraphicFramePr>
        <p:xfrm>
          <a:off x="1587607" y="1033358"/>
          <a:ext cx="8929702" cy="3076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501">
                  <a:extLst>
                    <a:ext uri="{9D8B030D-6E8A-4147-A177-3AD203B41FA5}">
                      <a16:colId xmlns:a16="http://schemas.microsoft.com/office/drawing/2014/main" val="2971137469"/>
                    </a:ext>
                  </a:extLst>
                </a:gridCol>
                <a:gridCol w="4092004">
                  <a:extLst>
                    <a:ext uri="{9D8B030D-6E8A-4147-A177-3AD203B41FA5}">
                      <a16:colId xmlns:a16="http://schemas.microsoft.com/office/drawing/2014/main" val="313656626"/>
                    </a:ext>
                  </a:extLst>
                </a:gridCol>
                <a:gridCol w="3303197">
                  <a:extLst>
                    <a:ext uri="{9D8B030D-6E8A-4147-A177-3AD203B41FA5}">
                      <a16:colId xmlns:a16="http://schemas.microsoft.com/office/drawing/2014/main" val="2004588787"/>
                    </a:ext>
                  </a:extLst>
                </a:gridCol>
              </a:tblGrid>
              <a:tr h="1858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IMAGE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791662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598272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WARRANTY SEAL BROKE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911914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28351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54F0E61-CFBC-432F-AE68-987BB5B7FA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358" y="1418581"/>
            <a:ext cx="919062" cy="8712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E89C71-B954-4C8C-81CC-6375C1577D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859" y="3379948"/>
            <a:ext cx="1529031" cy="528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5C56B2-4194-410F-B0D4-8AF7392F55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601" y="2332086"/>
            <a:ext cx="878778" cy="8330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DC4539-E3EE-4AA1-9BFB-C342466E65EC}"/>
              </a:ext>
            </a:extLst>
          </p:cNvPr>
          <p:cNvGrpSpPr/>
          <p:nvPr/>
        </p:nvGrpSpPr>
        <p:grpSpPr>
          <a:xfrm>
            <a:off x="5910358" y="2328568"/>
            <a:ext cx="878779" cy="833087"/>
            <a:chOff x="5910358" y="2328568"/>
            <a:chExt cx="878779" cy="8330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AF31F84-2688-4B97-9088-298DA7D56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0358" y="2328568"/>
              <a:ext cx="878779" cy="833087"/>
            </a:xfrm>
            <a:prstGeom prst="rect">
              <a:avLst/>
            </a:prstGeom>
          </p:spPr>
        </p:pic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859EEC0C-B596-45F6-ACC4-9DB4CA33524A}"/>
                </a:ext>
              </a:extLst>
            </p:cNvPr>
            <p:cNvSpPr/>
            <p:nvPr/>
          </p:nvSpPr>
          <p:spPr>
            <a:xfrm>
              <a:off x="6564844" y="2497183"/>
              <a:ext cx="224293" cy="149236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BB85888-3FA4-4FC5-8A9F-D28F37310F13}"/>
              </a:ext>
            </a:extLst>
          </p:cNvPr>
          <p:cNvSpPr txBox="1"/>
          <p:nvPr/>
        </p:nvSpPr>
        <p:spPr>
          <a:xfrm>
            <a:off x="565480" y="4057901"/>
            <a:ext cx="2114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X-ray checking: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9921497-27FF-4F41-BECE-04FB4CE36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990602"/>
              </p:ext>
            </p:extLst>
          </p:nvPr>
        </p:nvGraphicFramePr>
        <p:xfrm>
          <a:off x="2679713" y="4317615"/>
          <a:ext cx="6807782" cy="1129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049">
                  <a:extLst>
                    <a:ext uri="{9D8B030D-6E8A-4147-A177-3AD203B41FA5}">
                      <a16:colId xmlns:a16="http://schemas.microsoft.com/office/drawing/2014/main" val="1511651510"/>
                    </a:ext>
                  </a:extLst>
                </a:gridCol>
                <a:gridCol w="545033">
                  <a:extLst>
                    <a:ext uri="{9D8B030D-6E8A-4147-A177-3AD203B41FA5}">
                      <a16:colId xmlns:a16="http://schemas.microsoft.com/office/drawing/2014/main" val="3554890367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563823809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76263204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4051770188"/>
                    </a:ext>
                  </a:extLst>
                </a:gridCol>
                <a:gridCol w="791210">
                  <a:extLst>
                    <a:ext uri="{9D8B030D-6E8A-4147-A177-3AD203B41FA5}">
                      <a16:colId xmlns:a16="http://schemas.microsoft.com/office/drawing/2014/main" val="3796108987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val="484125480"/>
                    </a:ext>
                  </a:extLst>
                </a:gridCol>
                <a:gridCol w="591820">
                  <a:extLst>
                    <a:ext uri="{9D8B030D-6E8A-4147-A177-3AD203B41FA5}">
                      <a16:colId xmlns:a16="http://schemas.microsoft.com/office/drawing/2014/main" val="2062174016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3079785087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817630482"/>
                    </a:ext>
                  </a:extLst>
                </a:gridCol>
              </a:tblGrid>
              <a:tr h="38146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467829"/>
                  </a:ext>
                </a:extLst>
              </a:tr>
              <a:tr h="74814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945799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38F821F-106F-47C8-B693-24BEFEE8D1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207" y="4707530"/>
            <a:ext cx="522672" cy="7286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F418E4-9F1F-47EC-B286-2AF51CF94F1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307" y="4707530"/>
            <a:ext cx="522672" cy="7286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C28682-3342-484C-9DE8-CEB896419D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7" y="4707530"/>
            <a:ext cx="522673" cy="7238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B46E63-A03D-43A5-8D4A-2C8EF3E76F5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832" y="4707530"/>
            <a:ext cx="522673" cy="7238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C88642-F764-4A79-BDEB-9C937A12AFE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097" y="4710585"/>
            <a:ext cx="771014" cy="7286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73AC12-9D47-41E1-9AAD-8E27FAC62FF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6197" y="4707529"/>
            <a:ext cx="771014" cy="7226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0ACDD4-D6FB-4D75-B687-45A72864922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647" y="4707530"/>
            <a:ext cx="556261" cy="7107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43580C7-7493-46DB-BAA2-BE5DA3E35F2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1620" y="4718628"/>
            <a:ext cx="651500" cy="7052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CC4538-70FA-45E6-BFC8-1802205EEE76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351" y="4713036"/>
            <a:ext cx="651500" cy="7226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FED5936-B2ED-4BAB-A006-3A9939A0FD2A}"/>
              </a:ext>
            </a:extLst>
          </p:cNvPr>
          <p:cNvSpPr txBox="1"/>
          <p:nvPr/>
        </p:nvSpPr>
        <p:spPr>
          <a:xfrm>
            <a:off x="608836" y="5367098"/>
            <a:ext cx="10773263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VI found product warranty seal broken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X-ray: No found abnormal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D37C3B-1DFC-4A0C-845C-2470FAF19176}"/>
              </a:ext>
            </a:extLst>
          </p:cNvPr>
          <p:cNvSpPr txBox="1"/>
          <p:nvPr/>
        </p:nvSpPr>
        <p:spPr>
          <a:xfrm>
            <a:off x="886281" y="106078"/>
            <a:ext cx="8469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 And X-ray Checking</a:t>
            </a:r>
          </a:p>
        </p:txBody>
      </p:sp>
    </p:spTree>
    <p:extLst>
      <p:ext uri="{BB962C8B-B14F-4D97-AF65-F5344CB8AC3E}">
        <p14:creationId xmlns:p14="http://schemas.microsoft.com/office/powerpoint/2010/main" val="338429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9281DE-E0C9-4F85-934C-4C86C024B042}"/>
              </a:ext>
            </a:extLst>
          </p:cNvPr>
          <p:cNvSpPr txBox="1"/>
          <p:nvPr/>
        </p:nvSpPr>
        <p:spPr>
          <a:xfrm>
            <a:off x="565480" y="796408"/>
            <a:ext cx="57806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Re-test at OBA station: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</a:rPr>
              <a:t>-  </a:t>
            </a:r>
            <a:r>
              <a:rPr lang="en-US" b="0" dirty="0">
                <a:solidFill>
                  <a:srgbClr val="FF0000"/>
                </a:solidFill>
              </a:rPr>
              <a:t>Can’t re-test </a:t>
            </a:r>
            <a:r>
              <a:rPr lang="en-US" b="0" dirty="0">
                <a:solidFill>
                  <a:srgbClr val="002060"/>
                </a:solidFill>
              </a:rPr>
              <a:t>at OBA because the product had login customer account and update version (Software version 12)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</a:rPr>
              <a:t>- Product use the factory software can test at OBA station (Software version 10)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C5FAE7-63D1-4AEC-9EB6-058B795055D6}"/>
              </a:ext>
            </a:extLst>
          </p:cNvPr>
          <p:cNvSpPr txBox="1"/>
          <p:nvPr/>
        </p:nvSpPr>
        <p:spPr>
          <a:xfrm>
            <a:off x="565480" y="2059983"/>
            <a:ext cx="563437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Check function play YOUTUBE video at OBA station:</a:t>
            </a:r>
            <a:r>
              <a:rPr lang="en-US" b="0" dirty="0">
                <a:solidFill>
                  <a:srgbClr val="002060"/>
                </a:solidFill>
              </a:rPr>
              <a:t>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54A904E-0DAE-45C3-82DA-E474B9503AA4}"/>
              </a:ext>
            </a:extLst>
          </p:cNvPr>
          <p:cNvGrpSpPr/>
          <p:nvPr/>
        </p:nvGrpSpPr>
        <p:grpSpPr>
          <a:xfrm>
            <a:off x="6936782" y="4018375"/>
            <a:ext cx="1689988" cy="1439557"/>
            <a:chOff x="10355929" y="2632795"/>
            <a:chExt cx="1689988" cy="143955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1A08712-C3CF-4CD0-84E8-2FB4F59C465A}"/>
                </a:ext>
              </a:extLst>
            </p:cNvPr>
            <p:cNvGrpSpPr/>
            <p:nvPr/>
          </p:nvGrpSpPr>
          <p:grpSpPr>
            <a:xfrm>
              <a:off x="10359791" y="2632795"/>
              <a:ext cx="1686126" cy="1024805"/>
              <a:chOff x="2018890" y="3357673"/>
              <a:chExt cx="2259068" cy="1543283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4BF7906-E802-4DBA-89E9-8DDA842AED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18890" y="3357673"/>
                <a:ext cx="2259068" cy="1543283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B440B44-BDA0-4C96-86F7-C27708C246CD}"/>
                  </a:ext>
                </a:extLst>
              </p:cNvPr>
              <p:cNvSpPr/>
              <p:nvPr/>
            </p:nvSpPr>
            <p:spPr>
              <a:xfrm>
                <a:off x="2085975" y="3652838"/>
                <a:ext cx="1057275" cy="519112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E6C3455-E316-4555-9EAF-7B32FD72B037}"/>
                </a:ext>
              </a:extLst>
            </p:cNvPr>
            <p:cNvSpPr txBox="1"/>
            <p:nvPr/>
          </p:nvSpPr>
          <p:spPr>
            <a:xfrm>
              <a:off x="10355929" y="3703020"/>
              <a:ext cx="1686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Video UHD (3840x2160 30fps/codecs VP9)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EE4F94B-43BC-46B5-B9B4-1F21CCFD855F}"/>
              </a:ext>
            </a:extLst>
          </p:cNvPr>
          <p:cNvGrpSpPr/>
          <p:nvPr/>
        </p:nvGrpSpPr>
        <p:grpSpPr>
          <a:xfrm>
            <a:off x="4578934" y="4023292"/>
            <a:ext cx="1681746" cy="1439556"/>
            <a:chOff x="8523912" y="2632796"/>
            <a:chExt cx="1681746" cy="143955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B8644EA-047E-4383-9D55-18FC48EF40CE}"/>
                </a:ext>
              </a:extLst>
            </p:cNvPr>
            <p:cNvGrpSpPr/>
            <p:nvPr/>
          </p:nvGrpSpPr>
          <p:grpSpPr>
            <a:xfrm>
              <a:off x="8523912" y="2632796"/>
              <a:ext cx="1681746" cy="1024806"/>
              <a:chOff x="4859890" y="3357672"/>
              <a:chExt cx="2259068" cy="1543283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27956CA-C7C5-449A-BCEA-ED2B65BFF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59890" y="3357672"/>
                <a:ext cx="2259068" cy="1543283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51CB9B6-CCAB-44F7-ACFB-7F67630E99E8}"/>
                  </a:ext>
                </a:extLst>
              </p:cNvPr>
              <p:cNvSpPr/>
              <p:nvPr/>
            </p:nvSpPr>
            <p:spPr>
              <a:xfrm>
                <a:off x="4934464" y="3640456"/>
                <a:ext cx="1057275" cy="519112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75C9C3B-E10E-47D9-8B32-FFA1D9BE8B31}"/>
                </a:ext>
              </a:extLst>
            </p:cNvPr>
            <p:cNvSpPr txBox="1"/>
            <p:nvPr/>
          </p:nvSpPr>
          <p:spPr>
            <a:xfrm>
              <a:off x="8602947" y="3703020"/>
              <a:ext cx="1506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Video FHD (1920x1080 30fps/codecs VP9)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4EA04E5-8D4C-4B69-AE26-977B1F594D11}"/>
              </a:ext>
            </a:extLst>
          </p:cNvPr>
          <p:cNvSpPr txBox="1"/>
          <p:nvPr/>
        </p:nvSpPr>
        <p:spPr>
          <a:xfrm>
            <a:off x="608837" y="5368270"/>
            <a:ext cx="5195064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Product can’t re-test at OBA station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Check video YOUTUBE: no found abnormal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B2FCADB-D623-499E-BFDB-73FAF8584756}"/>
              </a:ext>
            </a:extLst>
          </p:cNvPr>
          <p:cNvGrpSpPr/>
          <p:nvPr/>
        </p:nvGrpSpPr>
        <p:grpSpPr>
          <a:xfrm>
            <a:off x="846457" y="2522431"/>
            <a:ext cx="1765908" cy="1462405"/>
            <a:chOff x="578372" y="2613122"/>
            <a:chExt cx="1765908" cy="146240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AC28560-FE6E-40D1-A981-84759C3329BC}"/>
                </a:ext>
              </a:extLst>
            </p:cNvPr>
            <p:cNvGrpSpPr/>
            <p:nvPr/>
          </p:nvGrpSpPr>
          <p:grpSpPr>
            <a:xfrm>
              <a:off x="641824" y="2613122"/>
              <a:ext cx="1702456" cy="1041955"/>
              <a:chOff x="641824" y="3425922"/>
              <a:chExt cx="1749688" cy="119530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79F068D7-233A-458F-9273-CBDF6B08D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1824" y="3425922"/>
                <a:ext cx="1749688" cy="1195300"/>
              </a:xfrm>
              <a:prstGeom prst="rect">
                <a:avLst/>
              </a:prstGeom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8E1B8E-76C0-41C2-9F8B-A5022A810F6F}"/>
                  </a:ext>
                </a:extLst>
              </p:cNvPr>
              <p:cNvSpPr/>
              <p:nvPr/>
            </p:nvSpPr>
            <p:spPr>
              <a:xfrm>
                <a:off x="650119" y="3669027"/>
                <a:ext cx="804031" cy="388396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65C0983-924B-4698-93DD-AF176183FFC5}"/>
                </a:ext>
              </a:extLst>
            </p:cNvPr>
            <p:cNvSpPr txBox="1"/>
            <p:nvPr/>
          </p:nvSpPr>
          <p:spPr>
            <a:xfrm>
              <a:off x="578372" y="3706195"/>
              <a:ext cx="1749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240p (426x240 30fps/codecs VP9)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1593112-B185-40B9-8D2E-0B61CF885FC9}"/>
              </a:ext>
            </a:extLst>
          </p:cNvPr>
          <p:cNvGrpSpPr/>
          <p:nvPr/>
        </p:nvGrpSpPr>
        <p:grpSpPr>
          <a:xfrm>
            <a:off x="3341349" y="2529268"/>
            <a:ext cx="1704186" cy="1448731"/>
            <a:chOff x="2519646" y="2626796"/>
            <a:chExt cx="1704186" cy="144873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374668D-1146-4C72-9B66-3160E70F9F57}"/>
                </a:ext>
              </a:extLst>
            </p:cNvPr>
            <p:cNvGrpSpPr/>
            <p:nvPr/>
          </p:nvGrpSpPr>
          <p:grpSpPr>
            <a:xfrm>
              <a:off x="2519646" y="2626796"/>
              <a:ext cx="1704186" cy="1014448"/>
              <a:chOff x="2519646" y="3439595"/>
              <a:chExt cx="1751466" cy="1163745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62E411D-52EC-4075-A202-F5D23D948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21424" y="3439595"/>
                <a:ext cx="1749688" cy="1163745"/>
              </a:xfrm>
              <a:prstGeom prst="rect">
                <a:avLst/>
              </a:prstGeom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C6D0B64-8140-40FE-8EAD-DC6468AF1A03}"/>
                  </a:ext>
                </a:extLst>
              </p:cNvPr>
              <p:cNvSpPr/>
              <p:nvPr/>
            </p:nvSpPr>
            <p:spPr>
              <a:xfrm>
                <a:off x="2519646" y="3666041"/>
                <a:ext cx="801404" cy="388396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0D1F5F-0733-426F-BE78-C719FD590299}"/>
                </a:ext>
              </a:extLst>
            </p:cNvPr>
            <p:cNvSpPr txBox="1"/>
            <p:nvPr/>
          </p:nvSpPr>
          <p:spPr>
            <a:xfrm>
              <a:off x="2527701" y="3706195"/>
              <a:ext cx="1686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360p (640x360 30fps/codecs VP9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6B3921D-DCBB-42AC-8A9D-ECE00ED9CEE5}"/>
              </a:ext>
            </a:extLst>
          </p:cNvPr>
          <p:cNvGrpSpPr/>
          <p:nvPr/>
        </p:nvGrpSpPr>
        <p:grpSpPr>
          <a:xfrm>
            <a:off x="5774519" y="2532268"/>
            <a:ext cx="1702457" cy="1442731"/>
            <a:chOff x="4486139" y="2632796"/>
            <a:chExt cx="1702457" cy="144273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7E03C8D-12C8-4429-95A8-8E12364ADA2B}"/>
                </a:ext>
              </a:extLst>
            </p:cNvPr>
            <p:cNvGrpSpPr/>
            <p:nvPr/>
          </p:nvGrpSpPr>
          <p:grpSpPr>
            <a:xfrm>
              <a:off x="4486139" y="2632796"/>
              <a:ext cx="1702457" cy="1024806"/>
              <a:chOff x="4486139" y="3445595"/>
              <a:chExt cx="1749689" cy="117562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4A9DEA1-174D-4850-8FE6-D42B571B20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86139" y="3445595"/>
                <a:ext cx="1749689" cy="1175627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C2A580A-3C8E-4063-9D1D-68F359FAD936}"/>
                  </a:ext>
                </a:extLst>
              </p:cNvPr>
              <p:cNvSpPr/>
              <p:nvPr/>
            </p:nvSpPr>
            <p:spPr>
              <a:xfrm>
                <a:off x="4550758" y="3666041"/>
                <a:ext cx="801404" cy="388396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30768C-7A2E-45EC-A60A-E792F0DBD9EC}"/>
                </a:ext>
              </a:extLst>
            </p:cNvPr>
            <p:cNvSpPr txBox="1"/>
            <p:nvPr/>
          </p:nvSpPr>
          <p:spPr>
            <a:xfrm>
              <a:off x="4487503" y="3706195"/>
              <a:ext cx="1686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480p (854x480 30fps/codecs VP9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7900DF7-864E-424A-B22A-7E91C9985C41}"/>
              </a:ext>
            </a:extLst>
          </p:cNvPr>
          <p:cNvGrpSpPr/>
          <p:nvPr/>
        </p:nvGrpSpPr>
        <p:grpSpPr>
          <a:xfrm>
            <a:off x="8205959" y="2528706"/>
            <a:ext cx="1744957" cy="1449854"/>
            <a:chOff x="6515474" y="2625673"/>
            <a:chExt cx="1744957" cy="1449854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C717E9A-4A01-4E93-873D-7E592D3BFB4E}"/>
                </a:ext>
              </a:extLst>
            </p:cNvPr>
            <p:cNvGrpSpPr/>
            <p:nvPr/>
          </p:nvGrpSpPr>
          <p:grpSpPr>
            <a:xfrm>
              <a:off x="6515474" y="2625673"/>
              <a:ext cx="1702456" cy="1031014"/>
              <a:chOff x="6515474" y="3438473"/>
              <a:chExt cx="1749688" cy="1159888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803E5BC8-9100-4FB1-8750-97A00D4E23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15474" y="3438473"/>
                <a:ext cx="1749688" cy="1159888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7B2F4D-ED7E-4B44-8E7D-21E91F51FC56}"/>
                  </a:ext>
                </a:extLst>
              </p:cNvPr>
              <p:cNvSpPr/>
              <p:nvPr/>
            </p:nvSpPr>
            <p:spPr>
              <a:xfrm>
                <a:off x="6515474" y="3659313"/>
                <a:ext cx="801404" cy="388396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4DD5828-90F3-4A14-A7FF-FAB4FC9A3FDF}"/>
                </a:ext>
              </a:extLst>
            </p:cNvPr>
            <p:cNvSpPr txBox="1"/>
            <p:nvPr/>
          </p:nvSpPr>
          <p:spPr>
            <a:xfrm>
              <a:off x="6574305" y="3706195"/>
              <a:ext cx="1686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720p (1280x720 30 fps/codecs VP9)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39FF651-0CD7-4791-9625-07409F9D6184}"/>
              </a:ext>
            </a:extLst>
          </p:cNvPr>
          <p:cNvGrpSpPr/>
          <p:nvPr/>
        </p:nvGrpSpPr>
        <p:grpSpPr>
          <a:xfrm>
            <a:off x="2247940" y="4023110"/>
            <a:ext cx="1731093" cy="1421722"/>
            <a:chOff x="5646057" y="4053530"/>
            <a:chExt cx="1731093" cy="136172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88F34CE-0811-4846-809A-4BFD5A1017A2}"/>
                </a:ext>
              </a:extLst>
            </p:cNvPr>
            <p:cNvGrpSpPr/>
            <p:nvPr/>
          </p:nvGrpSpPr>
          <p:grpSpPr>
            <a:xfrm>
              <a:off x="5653798" y="4053530"/>
              <a:ext cx="1723352" cy="952691"/>
              <a:chOff x="5491397" y="4231979"/>
              <a:chExt cx="1723352" cy="952691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D62161F9-3DD4-4E32-9C11-EA54DFECCB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91397" y="4231979"/>
                <a:ext cx="1723352" cy="952691"/>
              </a:xfrm>
              <a:prstGeom prst="rect">
                <a:avLst/>
              </a:prstGeom>
            </p:spPr>
          </p:pic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3E14829-CEBE-42CE-B4C3-7BAE1BE64EDF}"/>
                  </a:ext>
                </a:extLst>
              </p:cNvPr>
              <p:cNvSpPr/>
              <p:nvPr/>
            </p:nvSpPr>
            <p:spPr>
              <a:xfrm>
                <a:off x="5491397" y="4382007"/>
                <a:ext cx="871303" cy="347048"/>
              </a:xfrm>
              <a:prstGeom prst="rect">
                <a:avLst/>
              </a:prstGeom>
              <a:noFill/>
              <a:ln w="28575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41D510-3482-4B1B-A72B-8CE1336E55DA}"/>
                </a:ext>
              </a:extLst>
            </p:cNvPr>
            <p:cNvSpPr txBox="1"/>
            <p:nvPr/>
          </p:nvSpPr>
          <p:spPr>
            <a:xfrm>
              <a:off x="5646057" y="5061506"/>
              <a:ext cx="1686126" cy="353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Video QHD (2560x1440 30 fps/codecs VP9)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A1AD2DE-E784-440B-AC44-60FEB58FFD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9065" y="848195"/>
            <a:ext cx="2772228" cy="13099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7AC55A-9CF6-4860-9505-3C2A7832A4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209" y="853135"/>
            <a:ext cx="2772228" cy="130503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8CE9BE6-D163-4EE6-8FBF-C48745CEBF46}"/>
              </a:ext>
            </a:extLst>
          </p:cNvPr>
          <p:cNvSpPr/>
          <p:nvPr/>
        </p:nvSpPr>
        <p:spPr>
          <a:xfrm>
            <a:off x="7229475" y="1489494"/>
            <a:ext cx="419100" cy="192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AAAA8C6-65B7-4F77-AA0D-ED7EE00C987C}"/>
              </a:ext>
            </a:extLst>
          </p:cNvPr>
          <p:cNvSpPr/>
          <p:nvPr/>
        </p:nvSpPr>
        <p:spPr>
          <a:xfrm>
            <a:off x="9950916" y="1479968"/>
            <a:ext cx="419100" cy="1921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D67ABC-3AAD-4056-84F5-72CB6A1497AF}"/>
              </a:ext>
            </a:extLst>
          </p:cNvPr>
          <p:cNvSpPr/>
          <p:nvPr/>
        </p:nvSpPr>
        <p:spPr>
          <a:xfrm>
            <a:off x="846457" y="2441310"/>
            <a:ext cx="9104459" cy="304509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C8C6E10-E0B8-459D-B594-4164A1BB8A3C}"/>
              </a:ext>
            </a:extLst>
          </p:cNvPr>
          <p:cNvSpPr/>
          <p:nvPr/>
        </p:nvSpPr>
        <p:spPr>
          <a:xfrm>
            <a:off x="9993716" y="3873883"/>
            <a:ext cx="667658" cy="221906"/>
          </a:xfrm>
          <a:prstGeom prst="rightArrow">
            <a:avLst>
              <a:gd name="adj1" fmla="val 31122"/>
              <a:gd name="adj2" fmla="val 8067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55AE54-DB7F-475D-BEC2-37CF66D349B0}"/>
              </a:ext>
            </a:extLst>
          </p:cNvPr>
          <p:cNvSpPr/>
          <p:nvPr/>
        </p:nvSpPr>
        <p:spPr>
          <a:xfrm>
            <a:off x="10755983" y="3757771"/>
            <a:ext cx="1033979" cy="4446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Normal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8294CA7-BCB8-4C6D-A849-CA8754A3245E}"/>
              </a:ext>
            </a:extLst>
          </p:cNvPr>
          <p:cNvSpPr txBox="1"/>
          <p:nvPr/>
        </p:nvSpPr>
        <p:spPr>
          <a:xfrm>
            <a:off x="886281" y="106078"/>
            <a:ext cx="3758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Analysis</a:t>
            </a:r>
          </a:p>
        </p:txBody>
      </p:sp>
    </p:spTree>
    <p:extLst>
      <p:ext uri="{BB962C8B-B14F-4D97-AF65-F5344CB8AC3E}">
        <p14:creationId xmlns:p14="http://schemas.microsoft.com/office/powerpoint/2010/main" val="238646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783792-3EE9-4276-8D4C-EFD9E2733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197060"/>
              </p:ext>
            </p:extLst>
          </p:nvPr>
        </p:nvGraphicFramePr>
        <p:xfrm>
          <a:off x="196645" y="986534"/>
          <a:ext cx="11798709" cy="462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253">
                  <a:extLst>
                    <a:ext uri="{9D8B030D-6E8A-4147-A177-3AD203B41FA5}">
                      <a16:colId xmlns:a16="http://schemas.microsoft.com/office/drawing/2014/main" val="267617658"/>
                    </a:ext>
                  </a:extLst>
                </a:gridCol>
                <a:gridCol w="1156253">
                  <a:extLst>
                    <a:ext uri="{9D8B030D-6E8A-4147-A177-3AD203B41FA5}">
                      <a16:colId xmlns:a16="http://schemas.microsoft.com/office/drawing/2014/main" val="1090509597"/>
                    </a:ext>
                  </a:extLst>
                </a:gridCol>
                <a:gridCol w="6768915">
                  <a:extLst>
                    <a:ext uri="{9D8B030D-6E8A-4147-A177-3AD203B41FA5}">
                      <a16:colId xmlns:a16="http://schemas.microsoft.com/office/drawing/2014/main" val="491574803"/>
                    </a:ext>
                  </a:extLst>
                </a:gridCol>
                <a:gridCol w="2717288">
                  <a:extLst>
                    <a:ext uri="{9D8B030D-6E8A-4147-A177-3AD203B41FA5}">
                      <a16:colId xmlns:a16="http://schemas.microsoft.com/office/drawing/2014/main" val="21999773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Android 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 progress</a:t>
                      </a:r>
                      <a:r>
                        <a:rPr lang="en-US" sz="1600" baseline="0" dirty="0"/>
                        <a:t> and conclusion by step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Image 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213659"/>
                  </a:ext>
                </a:extLst>
              </a:tr>
              <a:tr h="1061525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*Check version of “MX player” app found NG board use old version</a:t>
                      </a:r>
                    </a:p>
                    <a:p>
                      <a:pPr algn="l"/>
                      <a:r>
                        <a:rPr lang="en-US" sz="1600" dirty="0"/>
                        <a:t>- Update version of “MX Player” old version 1.94.4 </a:t>
                      </a:r>
                      <a:r>
                        <a:rPr lang="en-US" sz="160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600" dirty="0"/>
                        <a:t>New version 1.97.8</a:t>
                      </a:r>
                    </a:p>
                    <a:p>
                      <a:pPr algn="l"/>
                      <a:r>
                        <a:rPr lang="en-US" sz="1600" dirty="0"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600" dirty="0"/>
                        <a:t> Then play video FHD channel live</a:t>
                      </a:r>
                    </a:p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Result: </a:t>
                      </a:r>
                      <a:r>
                        <a:rPr lang="en-US" sz="1600" dirty="0"/>
                        <a:t>NG product still noise image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342454"/>
                  </a:ext>
                </a:extLst>
              </a:tr>
              <a:tr h="993545">
                <a:tc vMerge="1"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ym typeface="Wingdings" panose="05000000000000000000" pitchFamily="2" charset="2"/>
                        </a:rPr>
                        <a:t>*Play video FHD channel live </a:t>
                      </a:r>
                    </a:p>
                    <a:p>
                      <a:pPr algn="l"/>
                      <a:r>
                        <a:rPr lang="en-US" sz="1600" b="1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Result: </a:t>
                      </a:r>
                      <a:r>
                        <a:rPr lang="en-US" sz="1600" dirty="0"/>
                        <a:t>NG product still noise image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080828"/>
                  </a:ext>
                </a:extLst>
              </a:tr>
              <a:tr h="993545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Open “MX player” app and play video FHD channel live </a:t>
                      </a:r>
                    </a:p>
                    <a:p>
                      <a:pPr algn="l"/>
                      <a:r>
                        <a:rPr lang="en-US" sz="1600" b="1" dirty="0">
                          <a:sym typeface="Wingdings" panose="05000000000000000000" pitchFamily="2" charset="2"/>
                        </a:rPr>
                        <a:t>Result: </a:t>
                      </a:r>
                      <a:r>
                        <a:rPr lang="en-US" sz="1600" dirty="0">
                          <a:sym typeface="Wingdings" panose="05000000000000000000" pitchFamily="2" charset="2"/>
                        </a:rPr>
                        <a:t>OK product hasn’t noise image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806584"/>
                  </a:ext>
                </a:extLst>
              </a:tr>
              <a:tr h="993545">
                <a:tc vMerge="1"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10638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86C00D7F-02A4-4544-B4B0-DFFE48300BEA}"/>
              </a:ext>
            </a:extLst>
          </p:cNvPr>
          <p:cNvGrpSpPr/>
          <p:nvPr/>
        </p:nvGrpSpPr>
        <p:grpSpPr>
          <a:xfrm>
            <a:off x="9091298" y="1726367"/>
            <a:ext cx="3076121" cy="3755760"/>
            <a:chOff x="8924151" y="1289816"/>
            <a:chExt cx="3076121" cy="375576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C280774-0B3B-4D46-8FD6-5DEDB33BE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30629" y="1289816"/>
              <a:ext cx="2663627" cy="132064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37303C-0BC4-4245-A249-CF7A164E1F9A}"/>
                </a:ext>
              </a:extLst>
            </p:cNvPr>
            <p:cNvSpPr txBox="1"/>
            <p:nvPr/>
          </p:nvSpPr>
          <p:spPr>
            <a:xfrm>
              <a:off x="9122862" y="2646542"/>
              <a:ext cx="27200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FHD channel live still noise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E5A9E1-A3A6-4E46-BCCD-7004DAD90BC9}"/>
                </a:ext>
              </a:extLst>
            </p:cNvPr>
            <p:cNvSpPr txBox="1"/>
            <p:nvPr/>
          </p:nvSpPr>
          <p:spPr>
            <a:xfrm>
              <a:off x="8924151" y="4707022"/>
              <a:ext cx="30761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50"/>
                  </a:solidFill>
                </a:rPr>
                <a:t>FHD channel live normal image</a:t>
              </a:r>
              <a:r>
                <a:rPr lang="en-US" sz="1600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E8B1E59-0131-45B8-B82F-F4193F412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231" y="3778682"/>
            <a:ext cx="2663627" cy="13206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6FEC13-1DB0-48EB-B6C6-B9800A77AF90}"/>
              </a:ext>
            </a:extLst>
          </p:cNvPr>
          <p:cNvSpPr txBox="1"/>
          <p:nvPr/>
        </p:nvSpPr>
        <p:spPr>
          <a:xfrm>
            <a:off x="181897" y="5719910"/>
            <a:ext cx="5195064" cy="7853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NG board still noise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653216-4FCC-4979-94FA-B30103452CA4}"/>
              </a:ext>
            </a:extLst>
          </p:cNvPr>
          <p:cNvSpPr txBox="1"/>
          <p:nvPr/>
        </p:nvSpPr>
        <p:spPr>
          <a:xfrm>
            <a:off x="167274" y="648928"/>
            <a:ext cx="5780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Check fail symptom at other android version: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F07B74-0530-4D09-B062-4C8A47B45E64}"/>
              </a:ext>
            </a:extLst>
          </p:cNvPr>
          <p:cNvSpPr txBox="1"/>
          <p:nvPr/>
        </p:nvSpPr>
        <p:spPr>
          <a:xfrm>
            <a:off x="886281" y="106078"/>
            <a:ext cx="636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 Version Verification</a:t>
            </a:r>
          </a:p>
        </p:txBody>
      </p:sp>
    </p:spTree>
    <p:extLst>
      <p:ext uri="{BB962C8B-B14F-4D97-AF65-F5344CB8AC3E}">
        <p14:creationId xmlns:p14="http://schemas.microsoft.com/office/powerpoint/2010/main" val="256907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C15E2-3805-4385-9A07-B7D438DDFC13}"/>
              </a:ext>
            </a:extLst>
          </p:cNvPr>
          <p:cNvSpPr txBox="1"/>
          <p:nvPr/>
        </p:nvSpPr>
        <p:spPr>
          <a:xfrm>
            <a:off x="565480" y="578691"/>
            <a:ext cx="7280662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Backup factory image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- Check console log of NG board.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                   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 No found abnormal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- Re-test at FATP:</a:t>
            </a:r>
            <a:r>
              <a:rPr lang="en-US" b="0" dirty="0">
                <a:solidFill>
                  <a:schemeClr val="tx1"/>
                </a:solidFill>
              </a:rPr>
              <a:t> 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D03EC73-DF03-4DDB-BE49-212D28554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182572"/>
              </p:ext>
            </p:extLst>
          </p:nvPr>
        </p:nvGraphicFramePr>
        <p:xfrm>
          <a:off x="4009880" y="890055"/>
          <a:ext cx="890282" cy="624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7" name="Packager Shell Object" showAsIcon="1" r:id="rId3" imgW="733385" imgH="514290" progId="Package">
                  <p:embed/>
                </p:oleObj>
              </mc:Choice>
              <mc:Fallback>
                <p:oleObj name="Packager Shell Object" showAsIcon="1" r:id="rId3" imgW="733385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9880" y="890055"/>
                        <a:ext cx="890282" cy="624354"/>
                      </a:xfrm>
                      <a:prstGeom prst="rect">
                        <a:avLst/>
                      </a:prstGeom>
                      <a:ln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0EE09A-B5D1-4BC3-ACA8-EE80367DF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613786"/>
              </p:ext>
            </p:extLst>
          </p:nvPr>
        </p:nvGraphicFramePr>
        <p:xfrm>
          <a:off x="1628056" y="1765511"/>
          <a:ext cx="9418488" cy="1316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311">
                  <a:extLst>
                    <a:ext uri="{9D8B030D-6E8A-4147-A177-3AD203B41FA5}">
                      <a16:colId xmlns:a16="http://schemas.microsoft.com/office/drawing/2014/main" val="476406679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1657012264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3076252111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2288899028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3687039226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3362426548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4071001424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1045028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UK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RC1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070340"/>
                  </a:ext>
                </a:extLst>
              </a:tr>
              <a:tr h="53290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755956"/>
                  </a:ext>
                </a:extLst>
              </a:tr>
              <a:tr h="417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Result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842659"/>
                  </a:ext>
                </a:extLst>
              </a:tr>
            </a:tbl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18B03DB-BF5F-4C56-8A6C-25ED50114D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625865"/>
              </p:ext>
            </p:extLst>
          </p:nvPr>
        </p:nvGraphicFramePr>
        <p:xfrm>
          <a:off x="2895600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8" name="Packager Shell Object" showAsIcon="1" r:id="rId5" imgW="914271" imgH="771595" progId="Package">
                  <p:embed/>
                </p:oleObj>
              </mc:Choice>
              <mc:Fallback>
                <p:oleObj name="Packager Shell Object" showAsIcon="1" r:id="rId5" imgW="914271" imgH="771595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95600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F0E711E-6B28-4024-A7C0-85CA20438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091163"/>
              </p:ext>
            </p:extLst>
          </p:nvPr>
        </p:nvGraphicFramePr>
        <p:xfrm>
          <a:off x="4082232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9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82232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DBD531D-E4C7-4303-A473-0F53384FCA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98204"/>
              </p:ext>
            </p:extLst>
          </p:nvPr>
        </p:nvGraphicFramePr>
        <p:xfrm>
          <a:off x="5268864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0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68864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79EEDC7-59E2-4C00-8C6F-AF543C560F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442976"/>
              </p:ext>
            </p:extLst>
          </p:nvPr>
        </p:nvGraphicFramePr>
        <p:xfrm>
          <a:off x="6455496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" name="Document" showAsIcon="1" r:id="rId11" imgW="914271" imgH="771595" progId="Word.Document.12">
                  <p:embed/>
                </p:oleObj>
              </mc:Choice>
              <mc:Fallback>
                <p:oleObj name="Document" showAsIcon="1" r:id="rId11" imgW="914271" imgH="7715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55496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26C5EE6B-8C3D-4F88-9C7D-61520FAADD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536294"/>
              </p:ext>
            </p:extLst>
          </p:nvPr>
        </p:nvGraphicFramePr>
        <p:xfrm>
          <a:off x="7642128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" name="Document" showAsIcon="1" r:id="rId13" imgW="914271" imgH="771595" progId="Word.Document.8">
                  <p:embed/>
                </p:oleObj>
              </mc:Choice>
              <mc:Fallback>
                <p:oleObj name="Document" showAsIcon="1" r:id="rId1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642128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1873B89-3EA9-4AAB-9DE4-0326D3DA85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756052"/>
              </p:ext>
            </p:extLst>
          </p:nvPr>
        </p:nvGraphicFramePr>
        <p:xfrm>
          <a:off x="10015393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" name="Document" showAsIcon="1" r:id="rId15" imgW="914271" imgH="771595" progId="Word.Document.8">
                  <p:embed/>
                </p:oleObj>
              </mc:Choice>
              <mc:Fallback>
                <p:oleObj name="Document" showAsIcon="1" r:id="rId1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015393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FB42C70-D821-4DC4-B946-47BCB7A4EA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603210"/>
              </p:ext>
            </p:extLst>
          </p:nvPr>
        </p:nvGraphicFramePr>
        <p:xfrm>
          <a:off x="8828760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4" name="Document" showAsIcon="1" r:id="rId17" imgW="914271" imgH="771595" progId="Word.Document.8">
                  <p:embed/>
                </p:oleObj>
              </mc:Choice>
              <mc:Fallback>
                <p:oleObj name="Document" showAsIcon="1" r:id="rId1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828760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463F1BD-DE85-46EC-80BC-F532F71CF43E}"/>
              </a:ext>
            </a:extLst>
          </p:cNvPr>
          <p:cNvSpPr txBox="1"/>
          <p:nvPr/>
        </p:nvSpPr>
        <p:spPr>
          <a:xfrm>
            <a:off x="565480" y="2984670"/>
            <a:ext cx="7280662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Verify noise at factory image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- Play FHD channel live on NG board 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 Still noise image </a:t>
            </a:r>
            <a:endParaRPr lang="en-US" b="0" dirty="0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A09F0E-71A7-4624-8816-270EE2C09124}"/>
              </a:ext>
            </a:extLst>
          </p:cNvPr>
          <p:cNvGrpSpPr/>
          <p:nvPr/>
        </p:nvGrpSpPr>
        <p:grpSpPr>
          <a:xfrm>
            <a:off x="2895600" y="3827110"/>
            <a:ext cx="2830464" cy="1334826"/>
            <a:chOff x="4177869" y="3784761"/>
            <a:chExt cx="3836262" cy="15929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029CBE-5704-4904-BBC6-855C49916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177869" y="3784761"/>
              <a:ext cx="3836262" cy="159298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573DC2-2C57-4A97-9095-2BEB72076428}"/>
                </a:ext>
              </a:extLst>
            </p:cNvPr>
            <p:cNvSpPr/>
            <p:nvPr/>
          </p:nvSpPr>
          <p:spPr>
            <a:xfrm>
              <a:off x="6563032" y="3893574"/>
              <a:ext cx="1451099" cy="109559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984FBE-769B-4968-BA84-DE1391085156}"/>
              </a:ext>
            </a:extLst>
          </p:cNvPr>
          <p:cNvGrpSpPr/>
          <p:nvPr/>
        </p:nvGrpSpPr>
        <p:grpSpPr>
          <a:xfrm>
            <a:off x="7128387" y="3809184"/>
            <a:ext cx="2830467" cy="1349846"/>
            <a:chOff x="6122589" y="3809184"/>
            <a:chExt cx="3836266" cy="161091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FFDE8C3-1A32-4B94-A48C-EEF125CEA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122589" y="3809184"/>
              <a:ext cx="3836262" cy="1610912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4311DBB-2262-46EF-B03D-92B51CBC68D7}"/>
                </a:ext>
              </a:extLst>
            </p:cNvPr>
            <p:cNvSpPr/>
            <p:nvPr/>
          </p:nvSpPr>
          <p:spPr>
            <a:xfrm>
              <a:off x="8507756" y="3952568"/>
              <a:ext cx="1451099" cy="106874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2513301-0F13-4B47-9402-01259312D3E4}"/>
              </a:ext>
            </a:extLst>
          </p:cNvPr>
          <p:cNvSpPr txBox="1"/>
          <p:nvPr/>
        </p:nvSpPr>
        <p:spPr>
          <a:xfrm>
            <a:off x="3829350" y="5159030"/>
            <a:ext cx="92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NG</a:t>
            </a:r>
            <a:r>
              <a:rPr lang="en-US" dirty="0"/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6D5947-4ABE-4CCE-ADC3-D275AFC63434}"/>
              </a:ext>
            </a:extLst>
          </p:cNvPr>
          <p:cNvSpPr txBox="1"/>
          <p:nvPr/>
        </p:nvSpPr>
        <p:spPr>
          <a:xfrm>
            <a:off x="8099328" y="5159030"/>
            <a:ext cx="92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OK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32B3EC-70EB-4533-A0BB-E2833F68F8E0}"/>
              </a:ext>
            </a:extLst>
          </p:cNvPr>
          <p:cNvSpPr txBox="1"/>
          <p:nvPr/>
        </p:nvSpPr>
        <p:spPr>
          <a:xfrm>
            <a:off x="565480" y="5390607"/>
            <a:ext cx="5195064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Re-test at FATP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 normally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At factory image, NG board still noise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B0248A-B113-4D3F-A004-B8788ABC363E}"/>
              </a:ext>
            </a:extLst>
          </p:cNvPr>
          <p:cNvSpPr txBox="1"/>
          <p:nvPr/>
        </p:nvSpPr>
        <p:spPr>
          <a:xfrm>
            <a:off x="886281" y="106078"/>
            <a:ext cx="5930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Factory Image Verification</a:t>
            </a:r>
          </a:p>
        </p:txBody>
      </p:sp>
    </p:spTree>
    <p:extLst>
      <p:ext uri="{BB962C8B-B14F-4D97-AF65-F5344CB8AC3E}">
        <p14:creationId xmlns:p14="http://schemas.microsoft.com/office/powerpoint/2010/main" val="239043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C20931-D846-474B-B663-0E553C2B7499}"/>
              </a:ext>
            </a:extLst>
          </p:cNvPr>
          <p:cNvSpPr txBox="1"/>
          <p:nvPr/>
        </p:nvSpPr>
        <p:spPr>
          <a:xfrm>
            <a:off x="332086" y="578222"/>
            <a:ext cx="7280662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Measurement impedance and voltage of HDMI signal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B12636-6ECF-489C-A288-0D4885A79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353" y="1248905"/>
            <a:ext cx="1573309" cy="2129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801196-92CA-4F11-AF01-497F75139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013" y="1152662"/>
            <a:ext cx="2064555" cy="12685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F96FF8-0278-4A92-8EFB-220549898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449" y="2254107"/>
            <a:ext cx="1230825" cy="962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2600F7-0A5C-41CE-85F3-09113B9BE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56" y="1062902"/>
            <a:ext cx="2331957" cy="32550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408B6E-F62F-41FF-B035-043E58A91209}"/>
              </a:ext>
            </a:extLst>
          </p:cNvPr>
          <p:cNvSpPr/>
          <p:nvPr/>
        </p:nvSpPr>
        <p:spPr>
          <a:xfrm>
            <a:off x="5364323" y="1773429"/>
            <a:ext cx="254000" cy="5420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35451C-D041-4DF0-9682-66E37350EB21}"/>
              </a:ext>
            </a:extLst>
          </p:cNvPr>
          <p:cNvSpPr/>
          <p:nvPr/>
        </p:nvSpPr>
        <p:spPr>
          <a:xfrm>
            <a:off x="3986712" y="1298574"/>
            <a:ext cx="423451" cy="7544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79EC79D-8E27-4EA8-9E9F-C4CB48AA4749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rot="10800000">
            <a:off x="4410163" y="1675814"/>
            <a:ext cx="954160" cy="368640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A5DB131-4846-4499-88EF-85B951E9030D}"/>
              </a:ext>
            </a:extLst>
          </p:cNvPr>
          <p:cNvSpPr/>
          <p:nvPr/>
        </p:nvSpPr>
        <p:spPr>
          <a:xfrm>
            <a:off x="2727875" y="1292753"/>
            <a:ext cx="423450" cy="9613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0747D2-137E-4496-BA93-C1714B1CCE20}"/>
              </a:ext>
            </a:extLst>
          </p:cNvPr>
          <p:cNvSpPr/>
          <p:nvPr/>
        </p:nvSpPr>
        <p:spPr>
          <a:xfrm>
            <a:off x="1869088" y="3727448"/>
            <a:ext cx="357214" cy="5397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85C9626-C5ED-4198-A30F-270FBAEDBF5E}"/>
              </a:ext>
            </a:extLst>
          </p:cNvPr>
          <p:cNvCxnSpPr>
            <a:cxnSpLocks/>
            <a:stCxn id="13" idx="1"/>
            <a:endCxn id="14" idx="3"/>
          </p:cNvCxnSpPr>
          <p:nvPr/>
        </p:nvCxnSpPr>
        <p:spPr>
          <a:xfrm rot="10800000" flipV="1">
            <a:off x="2226303" y="1773429"/>
            <a:ext cx="501573" cy="222389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508E285-E7B4-41A2-A11E-242658E56ED1}"/>
              </a:ext>
            </a:extLst>
          </p:cNvPr>
          <p:cNvSpPr/>
          <p:nvPr/>
        </p:nvSpPr>
        <p:spPr>
          <a:xfrm>
            <a:off x="5095530" y="2349498"/>
            <a:ext cx="522793" cy="3381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83F9D9-C70C-464F-9A49-874A33C6230C}"/>
              </a:ext>
            </a:extLst>
          </p:cNvPr>
          <p:cNvSpPr/>
          <p:nvPr/>
        </p:nvSpPr>
        <p:spPr>
          <a:xfrm>
            <a:off x="3134955" y="2488996"/>
            <a:ext cx="254000" cy="42106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0B6DFB-3B34-44EF-AF5F-24AA6A00C92E}"/>
              </a:ext>
            </a:extLst>
          </p:cNvPr>
          <p:cNvSpPr/>
          <p:nvPr/>
        </p:nvSpPr>
        <p:spPr>
          <a:xfrm>
            <a:off x="1869088" y="1543111"/>
            <a:ext cx="793062" cy="26780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DE0FD5-5D6B-465D-A75C-FE6EB4217EA8}"/>
              </a:ext>
            </a:extLst>
          </p:cNvPr>
          <p:cNvSpPr/>
          <p:nvPr/>
        </p:nvSpPr>
        <p:spPr>
          <a:xfrm>
            <a:off x="4832819" y="2580243"/>
            <a:ext cx="202406" cy="795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4E1064-DCD8-48D3-ABA3-047C0F8D5153}"/>
              </a:ext>
            </a:extLst>
          </p:cNvPr>
          <p:cNvGrpSpPr/>
          <p:nvPr/>
        </p:nvGrpSpPr>
        <p:grpSpPr>
          <a:xfrm>
            <a:off x="2497105" y="3116565"/>
            <a:ext cx="2554289" cy="1172731"/>
            <a:chOff x="2192311" y="2926067"/>
            <a:chExt cx="2554289" cy="11727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D73C829-FBF2-43E2-A4CD-2E0AE9217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92311" y="2926067"/>
              <a:ext cx="2554289" cy="1172731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52F941-EEA8-480B-A2BD-2120AB0D523E}"/>
                </a:ext>
              </a:extLst>
            </p:cNvPr>
            <p:cNvSpPr/>
            <p:nvPr/>
          </p:nvSpPr>
          <p:spPr>
            <a:xfrm>
              <a:off x="4350544" y="3041398"/>
              <a:ext cx="329406" cy="801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47A988F-F2DB-4673-ACBE-75A707463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85168"/>
              </p:ext>
            </p:extLst>
          </p:nvPr>
        </p:nvGraphicFramePr>
        <p:xfrm>
          <a:off x="6734983" y="1035773"/>
          <a:ext cx="5114999" cy="3802380"/>
        </p:xfrm>
        <a:graphic>
          <a:graphicData uri="http://schemas.openxmlformats.org/drawingml/2006/table">
            <a:tbl>
              <a:tblPr/>
              <a:tblGrid>
                <a:gridCol w="1223963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794512">
                  <a:extLst>
                    <a:ext uri="{9D8B030D-6E8A-4147-A177-3AD203B41FA5}">
                      <a16:colId xmlns:a16="http://schemas.microsoft.com/office/drawing/2014/main" val="3451279104"/>
                    </a:ext>
                  </a:extLst>
                </a:gridCol>
                <a:gridCol w="1165362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794512">
                  <a:extLst>
                    <a:ext uri="{9D8B030D-6E8A-4147-A177-3AD203B41FA5}">
                      <a16:colId xmlns:a16="http://schemas.microsoft.com/office/drawing/2014/main" val="1832789111"/>
                    </a:ext>
                  </a:extLst>
                </a:gridCol>
              </a:tblGrid>
              <a:tr h="174187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NG board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1206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 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120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67663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TX2P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3.148M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TX2N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TX1P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3.138M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TX1N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TX0P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TX0N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3.158M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3.158M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41852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TXCP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3.162M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3.156M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071344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62441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TXCN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3.164M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3.149M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697894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HDMI_TXCEC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2.476M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2.279M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654507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HDMI_SCLK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2.447M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2.459M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306288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HDMI_SDAT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2.182M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2.029M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26141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097657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HDMI_PW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1.749M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1.874M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970747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109.7K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110.2K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248600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5B105234-DA26-49B7-A873-EC48692E49BE}"/>
              </a:ext>
            </a:extLst>
          </p:cNvPr>
          <p:cNvSpPr txBox="1"/>
          <p:nvPr/>
        </p:nvSpPr>
        <p:spPr>
          <a:xfrm>
            <a:off x="332086" y="5147264"/>
            <a:ext cx="5195064" cy="8349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</a:t>
            </a:r>
            <a:r>
              <a:rPr lang="en-US" sz="1700" dirty="0">
                <a:solidFill>
                  <a:srgbClr val="002060"/>
                </a:solidFill>
              </a:rPr>
              <a:t>mpedance and voltage normal</a:t>
            </a:r>
            <a:endParaRPr lang="en-US" sz="1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2945416-1E52-4024-A5C0-722C0AC7D74C}"/>
              </a:ext>
            </a:extLst>
          </p:cNvPr>
          <p:cNvSpPr/>
          <p:nvPr/>
        </p:nvSpPr>
        <p:spPr>
          <a:xfrm>
            <a:off x="3619203" y="2464308"/>
            <a:ext cx="254000" cy="42106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94240949-27F7-48CD-97CC-14721F0005A5}"/>
              </a:ext>
            </a:extLst>
          </p:cNvPr>
          <p:cNvCxnSpPr>
            <a:stCxn id="24" idx="1"/>
            <a:endCxn id="39" idx="3"/>
          </p:cNvCxnSpPr>
          <p:nvPr/>
        </p:nvCxnSpPr>
        <p:spPr>
          <a:xfrm rot="10800000" flipV="1">
            <a:off x="3873204" y="2518556"/>
            <a:ext cx="1222327" cy="156286"/>
          </a:xfrm>
          <a:prstGeom prst="bent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D1DA22EA-E27E-4C12-AD13-5B25AF40DDCF}"/>
              </a:ext>
            </a:extLst>
          </p:cNvPr>
          <p:cNvCxnSpPr>
            <a:stCxn id="25" idx="1"/>
            <a:endCxn id="26" idx="2"/>
          </p:cNvCxnSpPr>
          <p:nvPr/>
        </p:nvCxnSpPr>
        <p:spPr>
          <a:xfrm rot="10800000">
            <a:off x="2265619" y="1810912"/>
            <a:ext cx="869336" cy="888618"/>
          </a:xfrm>
          <a:prstGeom prst="bentConnector2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8B3D9AD4-362F-43ED-B068-88CB58BE6D63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 rot="5400000">
            <a:off x="4590959" y="2888832"/>
            <a:ext cx="572147" cy="11398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F9BE9F3-D332-4809-ACA6-63A74FC28218}"/>
              </a:ext>
            </a:extLst>
          </p:cNvPr>
          <p:cNvSpPr/>
          <p:nvPr/>
        </p:nvSpPr>
        <p:spPr>
          <a:xfrm>
            <a:off x="330195" y="1035773"/>
            <a:ext cx="6261100" cy="380238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D8C71A-C87B-49B2-A810-09E347B36AF8}"/>
              </a:ext>
            </a:extLst>
          </p:cNvPr>
          <p:cNvSpPr txBox="1"/>
          <p:nvPr/>
        </p:nvSpPr>
        <p:spPr>
          <a:xfrm>
            <a:off x="886281" y="106078"/>
            <a:ext cx="5168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Analysis</a:t>
            </a:r>
          </a:p>
        </p:txBody>
      </p:sp>
    </p:spTree>
    <p:extLst>
      <p:ext uri="{BB962C8B-B14F-4D97-AF65-F5344CB8AC3E}">
        <p14:creationId xmlns:p14="http://schemas.microsoft.com/office/powerpoint/2010/main" val="808487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96B30A9-279C-46DC-A266-4AE280E04571}"/>
              </a:ext>
            </a:extLst>
          </p:cNvPr>
          <p:cNvSpPr txBox="1"/>
          <p:nvPr/>
        </p:nvSpPr>
        <p:spPr>
          <a:xfrm>
            <a:off x="290286" y="638953"/>
            <a:ext cx="11785599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CMD verify to cover noise image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Step1: Download FHD video channel live and trimmed to 5 seconds, as the image noise issue is most clearly observed at the 1st and 2nd seconds.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Step2: A non-noise image was used as a reference sample to create the test command and perform verification.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Step3: Add command in the program at FT1 station to test and verify as below: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EA414-CDB7-4262-8987-3FD257001A0C}"/>
              </a:ext>
            </a:extLst>
          </p:cNvPr>
          <p:cNvSpPr txBox="1"/>
          <p:nvPr/>
        </p:nvSpPr>
        <p:spPr>
          <a:xfrm>
            <a:off x="886281" y="106078"/>
            <a:ext cx="6314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 Coverage Experiment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AF763A9-69D2-4FA0-821D-CD1A527CD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198992"/>
              </p:ext>
            </p:extLst>
          </p:nvPr>
        </p:nvGraphicFramePr>
        <p:xfrm>
          <a:off x="1654626" y="2704611"/>
          <a:ext cx="8766625" cy="1417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375">
                  <a:extLst>
                    <a:ext uri="{9D8B030D-6E8A-4147-A177-3AD203B41FA5}">
                      <a16:colId xmlns:a16="http://schemas.microsoft.com/office/drawing/2014/main" val="3757475780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1614937871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358002764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3711227004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108039234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291133012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2742952360"/>
                    </a:ext>
                  </a:extLst>
                </a:gridCol>
              </a:tblGrid>
              <a:tr h="37176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503878"/>
                  </a:ext>
                </a:extLst>
              </a:tr>
              <a:tr h="522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714498"/>
                  </a:ext>
                </a:extLst>
              </a:tr>
              <a:tr h="522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533711"/>
                  </a:ext>
                </a:extLst>
              </a:tr>
            </a:tbl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7621306-57BC-4433-99C4-78F93EEE52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245036"/>
              </p:ext>
            </p:extLst>
          </p:nvPr>
        </p:nvGraphicFramePr>
        <p:xfrm>
          <a:off x="3113311" y="3114652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3311" y="3114652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267C657-3C97-479A-8E93-9780AB1750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359675"/>
              </p:ext>
            </p:extLst>
          </p:nvPr>
        </p:nvGraphicFramePr>
        <p:xfrm>
          <a:off x="4406155" y="3114652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06155" y="3114652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E64E2FFC-9516-49D0-B377-919A9BD7B6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554656"/>
              </p:ext>
            </p:extLst>
          </p:nvPr>
        </p:nvGraphicFramePr>
        <p:xfrm>
          <a:off x="5698999" y="3114652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98999" y="3114652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02650B9-7523-403F-95DC-6DA60ABCDD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687754"/>
              </p:ext>
            </p:extLst>
          </p:nvPr>
        </p:nvGraphicFramePr>
        <p:xfrm>
          <a:off x="6991843" y="3114652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91843" y="3114652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EE9B032-B91D-42E3-B00E-19A82ECDE5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365773"/>
              </p:ext>
            </p:extLst>
          </p:nvPr>
        </p:nvGraphicFramePr>
        <p:xfrm>
          <a:off x="8284687" y="3114652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84687" y="3114652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AB4E8C7-3D16-440F-8908-9AB523185B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94689"/>
              </p:ext>
            </p:extLst>
          </p:nvPr>
        </p:nvGraphicFramePr>
        <p:xfrm>
          <a:off x="5706763" y="3642087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Document" showAsIcon="1" r:id="rId13" imgW="914271" imgH="771595" progId="Word.Document.8">
                  <p:embed/>
                </p:oleObj>
              </mc:Choice>
              <mc:Fallback>
                <p:oleObj name="Document" showAsIcon="1" r:id="rId1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06763" y="3642087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1066459-B645-44E9-8457-227BB88E9882}"/>
              </a:ext>
            </a:extLst>
          </p:cNvPr>
          <p:cNvSpPr txBox="1"/>
          <p:nvPr/>
        </p:nvSpPr>
        <p:spPr>
          <a:xfrm>
            <a:off x="290285" y="4100992"/>
            <a:ext cx="1178559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Step4: Then test and verify 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 Test program experiment can detect and cover noise image FHD video channel live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6E59F-7360-4895-B213-8BB817783117}"/>
              </a:ext>
            </a:extLst>
          </p:cNvPr>
          <p:cNvSpPr txBox="1"/>
          <p:nvPr/>
        </p:nvSpPr>
        <p:spPr>
          <a:xfrm>
            <a:off x="290285" y="4882924"/>
            <a:ext cx="9506858" cy="8286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Test program experiment can detect and cover noise image FHD video channel live</a:t>
            </a:r>
          </a:p>
        </p:txBody>
      </p:sp>
    </p:spTree>
    <p:extLst>
      <p:ext uri="{BB962C8B-B14F-4D97-AF65-F5344CB8AC3E}">
        <p14:creationId xmlns:p14="http://schemas.microsoft.com/office/powerpoint/2010/main" val="290413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57125" y="951385"/>
            <a:ext cx="11042469" cy="54938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Background Information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- T99X171.00 CTR </a:t>
            </a:r>
            <a:r>
              <a:rPr lang="en-US" sz="1900">
                <a:latin typeface="Arial" panose="020B0604020202020204" pitchFamily="34" charset="0"/>
                <a:cs typeface="Arial" panose="020B0604020202020204" pitchFamily="34" charset="0"/>
              </a:rPr>
              <a:t>program experiment: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add new item check noise image with name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“Check HDMI H264 video”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into test program at FT1 station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- Require control run 100pcs to verify noise image issue at factory image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Item control run</a:t>
            </a:r>
          </a:p>
          <a:p>
            <a:pPr marL="342900" indent="-342900">
              <a:buFontTx/>
              <a:buChar char="-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BFX-AT100: T99X171.00 needs to do CTR 100pcs to verify add new item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“Check HDMI H264 video”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at FT1 station:</a:t>
            </a:r>
          </a:p>
          <a:p>
            <a:pPr marL="342900" indent="-342900">
              <a:buFontTx/>
              <a:buChar char="-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Purpose control run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- Verify test program add item check HDMI H264 video to cover noise image issue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12442" y="618705"/>
            <a:ext cx="10534517" cy="418075"/>
            <a:chOff x="1163000" y="1050230"/>
            <a:chExt cx="8741397" cy="418075"/>
          </a:xfrm>
          <a:noFill/>
        </p:grpSpPr>
        <p:grpSp>
          <p:nvGrpSpPr>
            <p:cNvPr id="27" name="Group 26"/>
            <p:cNvGrpSpPr/>
            <p:nvPr/>
          </p:nvGrpSpPr>
          <p:grpSpPr>
            <a:xfrm>
              <a:off x="1163000" y="1050230"/>
              <a:ext cx="8741397" cy="418075"/>
              <a:chOff x="676163" y="3050095"/>
              <a:chExt cx="8741397" cy="418075"/>
            </a:xfrm>
            <a:grpFill/>
          </p:grpSpPr>
          <p:sp>
            <p:nvSpPr>
              <p:cNvPr id="29" name="Rectangle 28"/>
              <p:cNvSpPr/>
              <p:nvPr/>
            </p:nvSpPr>
            <p:spPr>
              <a:xfrm>
                <a:off x="676163" y="3113264"/>
                <a:ext cx="824959" cy="338554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Software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544486" y="3113264"/>
                <a:ext cx="767762" cy="338554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Process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497572" y="3113263"/>
                <a:ext cx="624342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ECN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6077478" y="3113262"/>
                <a:ext cx="869470" cy="33855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Material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8274602" y="3121973"/>
                <a:ext cx="580211" cy="338554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Other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5121914" y="3067367"/>
                <a:ext cx="426414" cy="40011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9017047" y="3068060"/>
                <a:ext cx="400513" cy="400110"/>
              </a:xfrm>
              <a:prstGeom prst="rect">
                <a:avLst/>
              </a:prstGeom>
              <a:solidFill>
                <a:srgbClr val="31FF2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V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381399" y="3067367"/>
                <a:ext cx="429866" cy="40011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594034" y="3050095"/>
                <a:ext cx="404866" cy="40011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7433785" y="1067502"/>
              <a:ext cx="426414" cy="40011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F6B4AF1-9F15-42DC-9573-CFD7B819D34B}"/>
              </a:ext>
            </a:extLst>
          </p:cNvPr>
          <p:cNvSpPr txBox="1"/>
          <p:nvPr/>
        </p:nvSpPr>
        <p:spPr>
          <a:xfrm>
            <a:off x="845120" y="38332"/>
            <a:ext cx="97195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Contents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538D39-4676-493F-9EEF-02282FA34A0E}"/>
              </a:ext>
            </a:extLst>
          </p:cNvPr>
          <p:cNvGrpSpPr/>
          <p:nvPr/>
        </p:nvGrpSpPr>
        <p:grpSpPr>
          <a:xfrm>
            <a:off x="1835671" y="3645008"/>
            <a:ext cx="8819629" cy="1973184"/>
            <a:chOff x="2076971" y="3365731"/>
            <a:chExt cx="8819629" cy="19731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072C0C2-4F8F-4622-BB61-97D05CC9F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4297" y="3365731"/>
              <a:ext cx="2451107" cy="197318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92FD32-7B89-4459-83DA-2CDF318F0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8853" y="3365731"/>
              <a:ext cx="2289757" cy="1973184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BAF277-58E5-4FFE-BF1D-2BCEB6ABA380}"/>
                </a:ext>
              </a:extLst>
            </p:cNvPr>
            <p:cNvSpPr/>
            <p:nvPr/>
          </p:nvSpPr>
          <p:spPr>
            <a:xfrm>
              <a:off x="3329939" y="3864077"/>
              <a:ext cx="1882141" cy="14165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916EDA-0A04-4A01-871B-3F2EEE5426FF}"/>
                </a:ext>
              </a:extLst>
            </p:cNvPr>
            <p:cNvSpPr txBox="1"/>
            <p:nvPr/>
          </p:nvSpPr>
          <p:spPr>
            <a:xfrm>
              <a:off x="2076971" y="4229212"/>
              <a:ext cx="940217" cy="4001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No item check H264 video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716B7EBD-8147-4D2A-B76E-CF7EEFE11690}"/>
                </a:ext>
              </a:extLst>
            </p:cNvPr>
            <p:cNvSpPr/>
            <p:nvPr/>
          </p:nvSpPr>
          <p:spPr>
            <a:xfrm rot="10800000">
              <a:off x="3123347" y="4352322"/>
              <a:ext cx="138533" cy="45719"/>
            </a:xfrm>
            <a:prstGeom prst="rightArrow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D627456B-FC1A-474A-932C-73DE5D661A02}"/>
                </a:ext>
              </a:extLst>
            </p:cNvPr>
            <p:cNvSpPr/>
            <p:nvPr/>
          </p:nvSpPr>
          <p:spPr>
            <a:xfrm>
              <a:off x="5317735" y="4398041"/>
              <a:ext cx="1483753" cy="202534"/>
            </a:xfrm>
            <a:prstGeom prst="right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5E2C2CC-C56C-4621-BF61-94C62CA07966}"/>
                </a:ext>
              </a:extLst>
            </p:cNvPr>
            <p:cNvSpPr/>
            <p:nvPr/>
          </p:nvSpPr>
          <p:spPr>
            <a:xfrm>
              <a:off x="6945243" y="3803649"/>
              <a:ext cx="2027307" cy="1346201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4F2CF-A56A-4DA0-8372-9F51A3C3893C}"/>
                </a:ext>
              </a:extLst>
            </p:cNvPr>
            <p:cNvSpPr txBox="1"/>
            <p:nvPr/>
          </p:nvSpPr>
          <p:spPr>
            <a:xfrm>
              <a:off x="9624426" y="4229212"/>
              <a:ext cx="1272174" cy="400110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Have item “check HDMI H264 video”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4FE60B-3D56-4380-9B21-E20600588AC7}"/>
                </a:ext>
              </a:extLst>
            </p:cNvPr>
            <p:cNvSpPr/>
            <p:nvPr/>
          </p:nvSpPr>
          <p:spPr>
            <a:xfrm>
              <a:off x="6945243" y="4902200"/>
              <a:ext cx="1957457" cy="95250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5B6FAD78-0206-41F1-AC44-079A16002A3F}"/>
                </a:ext>
              </a:extLst>
            </p:cNvPr>
            <p:cNvCxnSpPr>
              <a:endCxn id="40" idx="1"/>
            </p:cNvCxnSpPr>
            <p:nvPr/>
          </p:nvCxnSpPr>
          <p:spPr>
            <a:xfrm flipV="1">
              <a:off x="8902700" y="4429267"/>
              <a:ext cx="721726" cy="523733"/>
            </a:xfrm>
            <a:prstGeom prst="bentConnector3">
              <a:avLst/>
            </a:prstGeom>
            <a:ln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07798C7-BCBB-4D56-979D-813F46957081}"/>
              </a:ext>
            </a:extLst>
          </p:cNvPr>
          <p:cNvSpPr/>
          <p:nvPr/>
        </p:nvSpPr>
        <p:spPr>
          <a:xfrm>
            <a:off x="4659086" y="3645008"/>
            <a:ext cx="655018" cy="3385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Old test plan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9372F5-A38E-4BD2-884C-DDB2AC419C5B}"/>
              </a:ext>
            </a:extLst>
          </p:cNvPr>
          <p:cNvSpPr/>
          <p:nvPr/>
        </p:nvSpPr>
        <p:spPr>
          <a:xfrm>
            <a:off x="8232138" y="3633758"/>
            <a:ext cx="655018" cy="3385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New test plan</a:t>
            </a:r>
          </a:p>
        </p:txBody>
      </p:sp>
    </p:spTree>
    <p:extLst>
      <p:ext uri="{BB962C8B-B14F-4D97-AF65-F5344CB8AC3E}">
        <p14:creationId xmlns:p14="http://schemas.microsoft.com/office/powerpoint/2010/main" val="231134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B54AAC-18EE-4AB4-A35D-141939D5538E}"/>
              </a:ext>
            </a:extLst>
          </p:cNvPr>
          <p:cNvSpPr txBox="1"/>
          <p:nvPr/>
        </p:nvSpPr>
        <p:spPr>
          <a:xfrm>
            <a:off x="355517" y="5606743"/>
            <a:ext cx="11974135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Verification of the test program at FT1 station with NG DUT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All test systems successfully detected the noise image failure on the NG DUT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SMT, PTH &amp; FATP yield rate 100%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Recommended use this item “Check HDMI H264 video” for MP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endParaRPr lang="en-US" sz="1400" dirty="0">
              <a:latin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5A96FB-F381-416A-A259-D36961F970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89457" y="915811"/>
          <a:ext cx="9486897" cy="102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2144">
                  <a:extLst>
                    <a:ext uri="{9D8B030D-6E8A-4147-A177-3AD203B41FA5}">
                      <a16:colId xmlns:a16="http://schemas.microsoft.com/office/drawing/2014/main" val="3926295046"/>
                    </a:ext>
                  </a:extLst>
                </a:gridCol>
                <a:gridCol w="1418398">
                  <a:extLst>
                    <a:ext uri="{9D8B030D-6E8A-4147-A177-3AD203B41FA5}">
                      <a16:colId xmlns:a16="http://schemas.microsoft.com/office/drawing/2014/main" val="2557048625"/>
                    </a:ext>
                  </a:extLst>
                </a:gridCol>
                <a:gridCol w="1355271">
                  <a:extLst>
                    <a:ext uri="{9D8B030D-6E8A-4147-A177-3AD203B41FA5}">
                      <a16:colId xmlns:a16="http://schemas.microsoft.com/office/drawing/2014/main" val="3259339796"/>
                    </a:ext>
                  </a:extLst>
                </a:gridCol>
                <a:gridCol w="1355271">
                  <a:extLst>
                    <a:ext uri="{9D8B030D-6E8A-4147-A177-3AD203B41FA5}">
                      <a16:colId xmlns:a16="http://schemas.microsoft.com/office/drawing/2014/main" val="2314390709"/>
                    </a:ext>
                  </a:extLst>
                </a:gridCol>
                <a:gridCol w="1355271">
                  <a:extLst>
                    <a:ext uri="{9D8B030D-6E8A-4147-A177-3AD203B41FA5}">
                      <a16:colId xmlns:a16="http://schemas.microsoft.com/office/drawing/2014/main" val="413416264"/>
                    </a:ext>
                  </a:extLst>
                </a:gridCol>
                <a:gridCol w="1355271">
                  <a:extLst>
                    <a:ext uri="{9D8B030D-6E8A-4147-A177-3AD203B41FA5}">
                      <a16:colId xmlns:a16="http://schemas.microsoft.com/office/drawing/2014/main" val="2087889449"/>
                    </a:ext>
                  </a:extLst>
                </a:gridCol>
                <a:gridCol w="1355271">
                  <a:extLst>
                    <a:ext uri="{9D8B030D-6E8A-4147-A177-3AD203B41FA5}">
                      <a16:colId xmlns:a16="http://schemas.microsoft.com/office/drawing/2014/main" val="1961326992"/>
                    </a:ext>
                  </a:extLst>
                </a:gridCol>
              </a:tblGrid>
              <a:tr h="1627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Section Name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Q'ty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Defect Q'ty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Q'ty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Yield Rate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78072"/>
                  </a:ext>
                </a:extLst>
              </a:tr>
              <a:tr h="16274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 PCB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876445"/>
                  </a:ext>
                </a:extLst>
              </a:tr>
              <a:tr h="162742">
                <a:tc v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ISNP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241816"/>
                  </a:ext>
                </a:extLst>
              </a:tr>
              <a:tr h="162742">
                <a:tc vMerge="1"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X-RAY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1631158"/>
                  </a:ext>
                </a:extLst>
              </a:tr>
              <a:tr h="162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 STOCKIN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88203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F9A352E-0B4E-4375-AFA0-AC372596641C}"/>
              </a:ext>
            </a:extLst>
          </p:cNvPr>
          <p:cNvSpPr txBox="1"/>
          <p:nvPr/>
        </p:nvSpPr>
        <p:spPr>
          <a:xfrm>
            <a:off x="370265" y="578733"/>
            <a:ext cx="283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1. SMT &amp; PTH Yield Rate</a:t>
            </a:r>
          </a:p>
        </p:txBody>
      </p:sp>
      <p:sp>
        <p:nvSpPr>
          <p:cNvPr id="9" name="Rectangle 56"/>
          <p:cNvSpPr>
            <a:spLocks noChangeArrowheads="1"/>
          </p:cNvSpPr>
          <p:nvPr/>
        </p:nvSpPr>
        <p:spPr bwMode="auto">
          <a:xfrm>
            <a:off x="370265" y="1935314"/>
            <a:ext cx="5915538" cy="369332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r>
              <a:rPr kumimoji="1" lang="en-US" altLang="zh-TW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2. FATP Yield Rate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53109"/>
              </p:ext>
            </p:extLst>
          </p:nvPr>
        </p:nvGraphicFramePr>
        <p:xfrm>
          <a:off x="765704" y="2252307"/>
          <a:ext cx="10720305" cy="3454145"/>
        </p:xfrm>
        <a:graphic>
          <a:graphicData uri="http://schemas.openxmlformats.org/drawingml/2006/table">
            <a:tbl>
              <a:tblPr/>
              <a:tblGrid>
                <a:gridCol w="1526198">
                  <a:extLst>
                    <a:ext uri="{9D8B030D-6E8A-4147-A177-3AD203B41FA5}">
                      <a16:colId xmlns:a16="http://schemas.microsoft.com/office/drawing/2014/main" val="2001323775"/>
                    </a:ext>
                  </a:extLst>
                </a:gridCol>
                <a:gridCol w="1018402">
                  <a:extLst>
                    <a:ext uri="{9D8B030D-6E8A-4147-A177-3AD203B41FA5}">
                      <a16:colId xmlns:a16="http://schemas.microsoft.com/office/drawing/2014/main" val="2909266380"/>
                    </a:ext>
                  </a:extLst>
                </a:gridCol>
                <a:gridCol w="278022">
                  <a:extLst>
                    <a:ext uri="{9D8B030D-6E8A-4147-A177-3AD203B41FA5}">
                      <a16:colId xmlns:a16="http://schemas.microsoft.com/office/drawing/2014/main" val="3574166408"/>
                    </a:ext>
                  </a:extLst>
                </a:gridCol>
                <a:gridCol w="1337497">
                  <a:extLst>
                    <a:ext uri="{9D8B030D-6E8A-4147-A177-3AD203B41FA5}">
                      <a16:colId xmlns:a16="http://schemas.microsoft.com/office/drawing/2014/main" val="1373608232"/>
                    </a:ext>
                  </a:extLst>
                </a:gridCol>
                <a:gridCol w="2482544">
                  <a:extLst>
                    <a:ext uri="{9D8B030D-6E8A-4147-A177-3AD203B41FA5}">
                      <a16:colId xmlns:a16="http://schemas.microsoft.com/office/drawing/2014/main" val="2233041639"/>
                    </a:ext>
                  </a:extLst>
                </a:gridCol>
                <a:gridCol w="1752947">
                  <a:extLst>
                    <a:ext uri="{9D8B030D-6E8A-4147-A177-3AD203B41FA5}">
                      <a16:colId xmlns:a16="http://schemas.microsoft.com/office/drawing/2014/main" val="2263887578"/>
                    </a:ext>
                  </a:extLst>
                </a:gridCol>
                <a:gridCol w="873332">
                  <a:extLst>
                    <a:ext uri="{9D8B030D-6E8A-4147-A177-3AD203B41FA5}">
                      <a16:colId xmlns:a16="http://schemas.microsoft.com/office/drawing/2014/main" val="3517252456"/>
                    </a:ext>
                  </a:extLst>
                </a:gridCol>
                <a:gridCol w="871760">
                  <a:extLst>
                    <a:ext uri="{9D8B030D-6E8A-4147-A177-3AD203B41FA5}">
                      <a16:colId xmlns:a16="http://schemas.microsoft.com/office/drawing/2014/main" val="3699757681"/>
                    </a:ext>
                  </a:extLst>
                </a:gridCol>
                <a:gridCol w="579603">
                  <a:extLst>
                    <a:ext uri="{9D8B030D-6E8A-4147-A177-3AD203B41FA5}">
                      <a16:colId xmlns:a16="http://schemas.microsoft.com/office/drawing/2014/main" val="3367590826"/>
                    </a:ext>
                  </a:extLst>
                </a:gridCol>
              </a:tblGrid>
              <a:tr h="141424">
                <a:tc rowSpan="6" gridSpan="3">
                  <a:txBody>
                    <a:bodyPr/>
                    <a:lstStyle/>
                    <a:p>
                      <a:pPr algn="ctr" fontAlgn="ctr"/>
                      <a:r>
                        <a:rPr lang="en-US" sz="4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 Name: T99X171.00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812295"/>
                  </a:ext>
                </a:extLst>
              </a:tr>
              <a:tr h="14142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100pcs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856681"/>
                  </a:ext>
                </a:extLst>
              </a:tr>
              <a:tr h="14142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image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K000b-523r06_SD_fac-20220118 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19060"/>
                  </a:ext>
                </a:extLst>
              </a:tr>
              <a:tr h="14142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</a:t>
                      </a:r>
                      <a:r>
                        <a:rPr lang="en-US" sz="1300" b="1" i="0" u="none" strike="noStrike" baseline="0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image</a:t>
                      </a:r>
                      <a:endParaRPr lang="en-US" sz="13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15.536.26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06875"/>
                  </a:ext>
                </a:extLst>
              </a:tr>
              <a:tr h="14142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kern="1200" dirty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2643012107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62344"/>
                  </a:ext>
                </a:extLst>
              </a:tr>
              <a:tr h="14142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14/08/2025</a:t>
                      </a:r>
                      <a:endParaRPr lang="en-US" sz="1300" b="1" i="0" u="none" strike="noStrike" kern="1200" dirty="0"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87026"/>
                  </a:ext>
                </a:extLst>
              </a:tr>
              <a:tr h="141424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1.Product Yield &amp; FA Report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12524"/>
                  </a:ext>
                </a:extLst>
              </a:tr>
              <a:tr h="141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Model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Yield Rate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Statistical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Yield Rate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58546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15099"/>
                  </a:ext>
                </a:extLst>
              </a:tr>
              <a:tr h="141424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1300" b="1" i="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production</a:t>
                      </a:r>
                      <a:endParaRPr lang="en-US" sz="13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BFX-AT100</a:t>
                      </a:r>
                    </a:p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T99X171.00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97783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536445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243809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FT3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149069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451996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767190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705967"/>
                  </a:ext>
                </a:extLst>
              </a:tr>
              <a:tr h="1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 Yield Rate(%)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5065" marR="5065" marT="50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FF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0111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494B71B-6D30-4531-8035-5DC303706A09}"/>
              </a:ext>
            </a:extLst>
          </p:cNvPr>
          <p:cNvSpPr txBox="1"/>
          <p:nvPr/>
        </p:nvSpPr>
        <p:spPr>
          <a:xfrm>
            <a:off x="845120" y="38332"/>
            <a:ext cx="97195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Result </a:t>
            </a:r>
          </a:p>
        </p:txBody>
      </p:sp>
    </p:spTree>
    <p:extLst>
      <p:ext uri="{BB962C8B-B14F-4D97-AF65-F5344CB8AC3E}">
        <p14:creationId xmlns:p14="http://schemas.microsoft.com/office/powerpoint/2010/main" val="2532160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592292"/>
              </p:ext>
            </p:extLst>
          </p:nvPr>
        </p:nvGraphicFramePr>
        <p:xfrm>
          <a:off x="530402" y="796028"/>
          <a:ext cx="11443883" cy="3812303"/>
        </p:xfrm>
        <a:graphic>
          <a:graphicData uri="http://schemas.openxmlformats.org/drawingml/2006/table">
            <a:tbl>
              <a:tblPr/>
              <a:tblGrid>
                <a:gridCol w="1074381">
                  <a:extLst>
                    <a:ext uri="{9D8B030D-6E8A-4147-A177-3AD203B41FA5}">
                      <a16:colId xmlns:a16="http://schemas.microsoft.com/office/drawing/2014/main" val="2096632709"/>
                    </a:ext>
                  </a:extLst>
                </a:gridCol>
                <a:gridCol w="2658370">
                  <a:extLst>
                    <a:ext uri="{9D8B030D-6E8A-4147-A177-3AD203B41FA5}">
                      <a16:colId xmlns:a16="http://schemas.microsoft.com/office/drawing/2014/main" val="819519761"/>
                    </a:ext>
                  </a:extLst>
                </a:gridCol>
                <a:gridCol w="7711132">
                  <a:extLst>
                    <a:ext uri="{9D8B030D-6E8A-4147-A177-3AD203B41FA5}">
                      <a16:colId xmlns:a16="http://schemas.microsoft.com/office/drawing/2014/main" val="4200885175"/>
                    </a:ext>
                  </a:extLst>
                </a:gridCol>
              </a:tblGrid>
              <a:tr h="2482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75104"/>
                  </a:ext>
                </a:extLst>
              </a:tr>
              <a:tr h="315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Confirm Fail Symptom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FHD (1920 x 1080, codecs: H264 AVC/AAC) channel live suffers from image noise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74422"/>
                  </a:ext>
                </a:extLst>
              </a:tr>
              <a:tr h="2904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Production history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No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237226"/>
                  </a:ext>
                </a:extLst>
              </a:tr>
              <a:tr h="485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Visual Inspection And X-ray Checking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found product warranty seal broken</a:t>
                      </a:r>
                    </a:p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X-ray no found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88805"/>
                  </a:ext>
                </a:extLst>
              </a:tr>
              <a:tr h="679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OBA Function Analysis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can’t re-test at OBA station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Check video YOUTOBE: no found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46067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Android Version Verification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NG board still noise when change other android version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499548"/>
                  </a:ext>
                </a:extLst>
              </a:tr>
              <a:tr h="485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Factory Image Verification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Product pass normally at FATP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Noise image can detect at factory image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800276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Measurement Analysis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Impedance and voltage no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629810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Noise Coverage Experiment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Test program experiment can detect and cover noise image FHD video channel live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554001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Control Run Cover Noise Image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Done. The factory have been able to detect the noise image issue.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2379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DA0324-CB35-4B1D-9BFE-EDFD16DC9B00}"/>
              </a:ext>
            </a:extLst>
          </p:cNvPr>
          <p:cNvSpPr txBox="1"/>
          <p:nvPr/>
        </p:nvSpPr>
        <p:spPr>
          <a:xfrm>
            <a:off x="530402" y="4618165"/>
            <a:ext cx="11240683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*Result: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Control run add new item to check noise image at FT1 station done.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used the NG unit to verify the FT1 station in order to cover the noise image issue, and the test program was fully able to detect the noise image failure.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factory have been able to detect the noise image issue.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74242-F8BB-4238-B2B6-DA126B5CE75E}"/>
              </a:ext>
            </a:extLst>
          </p:cNvPr>
          <p:cNvSpPr txBox="1"/>
          <p:nvPr/>
        </p:nvSpPr>
        <p:spPr>
          <a:xfrm>
            <a:off x="886281" y="106078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B78297E-CF76-40F4-8F77-0F5F2FE926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786756"/>
              </p:ext>
            </p:extLst>
          </p:nvPr>
        </p:nvGraphicFramePr>
        <p:xfrm>
          <a:off x="7010400" y="4999703"/>
          <a:ext cx="914400" cy="56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Packager Shell Object" showAsIcon="1" r:id="rId4" imgW="914271" imgH="771595" progId="Package">
                  <p:embed/>
                </p:oleObj>
              </mc:Choice>
              <mc:Fallback>
                <p:oleObj name="Packager Shell Object" showAsIcon="1" r:id="rId4" imgW="914271" imgH="771595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10400" y="4999703"/>
                        <a:ext cx="914400" cy="56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22705</TotalTime>
  <Words>1501</Words>
  <Application>Microsoft Office PowerPoint</Application>
  <PresentationFormat>Widescreen</PresentationFormat>
  <Paragraphs>447</Paragraphs>
  <Slides>13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微軟正黑體</vt:lpstr>
      <vt:lpstr>微軟正黑體</vt:lpstr>
      <vt:lpstr>新細明體</vt:lpstr>
      <vt:lpstr>SimSun</vt:lpstr>
      <vt:lpstr>微软雅黑</vt:lpstr>
      <vt:lpstr>等线</vt:lpstr>
      <vt:lpstr>Arial</vt:lpstr>
      <vt:lpstr>Calibri</vt:lpstr>
      <vt:lpstr>Calibri Light</vt:lpstr>
      <vt:lpstr>Wingdings</vt:lpstr>
      <vt:lpstr>Office Theme</vt:lpstr>
      <vt:lpstr>Document</vt:lpstr>
      <vt:lpstr>Packager Shell Object</vt:lpstr>
      <vt:lpstr>BFX AT-100 FHD channel (live) noise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FHD channel (live) noise FA report</dc:title>
  <dc:creator>吳輝午</dc:creator>
  <cp:lastModifiedBy>吳輝午</cp:lastModifiedBy>
  <cp:revision>515</cp:revision>
  <dcterms:created xsi:type="dcterms:W3CDTF">2025-05-24T02:36:05Z</dcterms:created>
  <dcterms:modified xsi:type="dcterms:W3CDTF">2025-08-19T09:52:20Z</dcterms:modified>
</cp:coreProperties>
</file>